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71" r:id="rId3"/>
    <p:sldId id="272" r:id="rId4"/>
    <p:sldId id="264" r:id="rId5"/>
    <p:sldId id="279" r:id="rId6"/>
    <p:sldId id="280" r:id="rId7"/>
    <p:sldId id="282" r:id="rId8"/>
    <p:sldId id="275" r:id="rId9"/>
    <p:sldId id="274" r:id="rId10"/>
    <p:sldId id="276" r:id="rId11"/>
    <p:sldId id="277" r:id="rId12"/>
    <p:sldId id="278" r:id="rId13"/>
    <p:sldId id="281" r:id="rId14"/>
    <p:sldId id="284" r:id="rId15"/>
    <p:sldId id="283"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70" r:id="rId29"/>
    <p:sldId id="300" r:id="rId30"/>
    <p:sldId id="297" r:id="rId31"/>
    <p:sldId id="298" r:id="rId32"/>
    <p:sldId id="299" r:id="rId33"/>
    <p:sldId id="301" r:id="rId34"/>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69508"/>
  </p:normalViewPr>
  <p:slideViewPr>
    <p:cSldViewPr snapToGrid="0" snapToObjects="1" showGuides="1">
      <p:cViewPr varScale="1">
        <p:scale>
          <a:sx n="76" d="100"/>
          <a:sy n="76" d="100"/>
        </p:scale>
        <p:origin x="856" y="192"/>
      </p:cViewPr>
      <p:guideLst>
        <p:guide orient="horz" pos="2137"/>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86" d="100"/>
          <a:sy n="86" d="100"/>
        </p:scale>
        <p:origin x="3928"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7.xml.rels><?xml version="1.0" encoding="UTF-8" standalone="yes"?>
<Relationships xmlns="http://schemas.openxmlformats.org/package/2006/relationships"><Relationship Id="rId1" Type="http://schemas.openxmlformats.org/officeDocument/2006/relationships/hyperlink" Target="http://graphics.wsj.com/blue-feed-red-feed/"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s://lms.federica.eu/course/search.php?areaids=core_course-course&amp;q=il+sistema+cognitivo+umano"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1" Type="http://schemas.openxmlformats.org/officeDocument/2006/relationships/hyperlink" Target="http://graphics.wsj.com/blue-feed-red-feed/"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s://lms.federica.eu/course/search.php?areaids=core_course-course&amp;q=il+sistema+cognitivo+umano"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CFE61A-2D27-4B8D-ADB7-286F7D6DF5C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EA3CD6A-EC08-4C2A-9306-ACA76030D4E9}">
      <dgm:prSet/>
      <dgm:spPr/>
      <dgm:t>
        <a:bodyPr/>
        <a:lstStyle/>
        <a:p>
          <a:r>
            <a:rPr lang="it-IT" b="1"/>
            <a:t>Reputazione</a:t>
          </a:r>
          <a:r>
            <a:rPr lang="it-IT"/>
            <a:t>: preferiamo fonti con un nome o aspetto che riconosciamo come più credibile o «ufficiale», rispetto a fonti non familiari</a:t>
          </a:r>
          <a:endParaRPr lang="en-US"/>
        </a:p>
      </dgm:t>
    </dgm:pt>
    <dgm:pt modelId="{5A25A3DB-F2D6-4834-B84D-A772AC2F09D7}" type="parTrans" cxnId="{FD9F8709-CDEA-4E3C-8C11-01709550A82E}">
      <dgm:prSet/>
      <dgm:spPr/>
      <dgm:t>
        <a:bodyPr/>
        <a:lstStyle/>
        <a:p>
          <a:endParaRPr lang="en-US"/>
        </a:p>
      </dgm:t>
    </dgm:pt>
    <dgm:pt modelId="{3D2CAEBF-EB30-4051-B2C4-FD21357E6AD3}" type="sibTrans" cxnId="{FD9F8709-CDEA-4E3C-8C11-01709550A82E}">
      <dgm:prSet/>
      <dgm:spPr/>
      <dgm:t>
        <a:bodyPr/>
        <a:lstStyle/>
        <a:p>
          <a:endParaRPr lang="en-US"/>
        </a:p>
      </dgm:t>
    </dgm:pt>
    <dgm:pt modelId="{6AB3DD24-3D26-4B53-88D1-84997C9D0B5F}">
      <dgm:prSet/>
      <dgm:spPr/>
      <dgm:t>
        <a:bodyPr/>
        <a:lstStyle/>
        <a:p>
          <a:r>
            <a:rPr lang="it-IT" b="1"/>
            <a:t>Approvazione</a:t>
          </a:r>
          <a:r>
            <a:rPr lang="it-IT"/>
            <a:t> (</a:t>
          </a:r>
          <a:r>
            <a:rPr lang="it-IT" i="1"/>
            <a:t>endorsement</a:t>
          </a:r>
          <a:r>
            <a:rPr lang="it-IT"/>
            <a:t>): preferiamo credere a informazioni e fonti di informazione a cui altri credono:</a:t>
          </a:r>
          <a:endParaRPr lang="en-US"/>
        </a:p>
      </dgm:t>
    </dgm:pt>
    <dgm:pt modelId="{559C0B07-6AFE-4FBA-8339-99F3271F2A18}" type="parTrans" cxnId="{D22AC7C8-6CBC-494F-A7A4-5700E2FC2771}">
      <dgm:prSet/>
      <dgm:spPr/>
      <dgm:t>
        <a:bodyPr/>
        <a:lstStyle/>
        <a:p>
          <a:endParaRPr lang="en-US"/>
        </a:p>
      </dgm:t>
    </dgm:pt>
    <dgm:pt modelId="{9703BB78-A128-42C4-859B-50BDB40C5A6C}" type="sibTrans" cxnId="{D22AC7C8-6CBC-494F-A7A4-5700E2FC2771}">
      <dgm:prSet/>
      <dgm:spPr/>
      <dgm:t>
        <a:bodyPr/>
        <a:lstStyle/>
        <a:p>
          <a:endParaRPr lang="en-US"/>
        </a:p>
      </dgm:t>
    </dgm:pt>
    <dgm:pt modelId="{7A657987-49B3-42DE-8F6F-B865DEA4F4EC}">
      <dgm:prSet/>
      <dgm:spPr/>
      <dgm:t>
        <a:bodyPr/>
        <a:lstStyle/>
        <a:p>
          <a:r>
            <a:rPr lang="it-IT"/>
            <a:t>siti </a:t>
          </a:r>
          <a:r>
            <a:rPr lang="it-IT" b="1"/>
            <a:t>suggeriti da altri individui noti: </a:t>
          </a:r>
          <a:r>
            <a:rPr lang="it-IT"/>
            <a:t>regola  "apprezzamento → accordo»: le persone tendono a dirsi d'accordo con le persone che gli piacciono (</a:t>
          </a:r>
          <a:r>
            <a:rPr lang="it-IT" i="1"/>
            <a:t>testimonials</a:t>
          </a:r>
          <a:r>
            <a:rPr lang="it-IT"/>
            <a:t>) </a:t>
          </a:r>
          <a:endParaRPr lang="en-US"/>
        </a:p>
      </dgm:t>
    </dgm:pt>
    <dgm:pt modelId="{6CB5ABA6-4F17-4E04-BFC7-319186E04300}" type="parTrans" cxnId="{603B550B-7DC1-48E4-94F6-1A8C236A1784}">
      <dgm:prSet/>
      <dgm:spPr/>
      <dgm:t>
        <a:bodyPr/>
        <a:lstStyle/>
        <a:p>
          <a:endParaRPr lang="en-US"/>
        </a:p>
      </dgm:t>
    </dgm:pt>
    <dgm:pt modelId="{24758995-E55C-466A-A370-74E7A618A971}" type="sibTrans" cxnId="{603B550B-7DC1-48E4-94F6-1A8C236A1784}">
      <dgm:prSet/>
      <dgm:spPr/>
      <dgm:t>
        <a:bodyPr/>
        <a:lstStyle/>
        <a:p>
          <a:endParaRPr lang="en-US"/>
        </a:p>
      </dgm:t>
    </dgm:pt>
    <dgm:pt modelId="{3A6D3D51-9FCA-42E6-AA77-E8EFECE95DD4}">
      <dgm:prSet/>
      <dgm:spPr/>
      <dgm:t>
        <a:bodyPr/>
        <a:lstStyle/>
        <a:p>
          <a:r>
            <a:rPr lang="it-IT" dirty="0"/>
            <a:t>approvati da </a:t>
          </a:r>
          <a:r>
            <a:rPr lang="it-IT" b="1" dirty="0"/>
            <a:t>aggregazioni di individui ignoti</a:t>
          </a:r>
          <a:r>
            <a:rPr lang="it-IT" dirty="0"/>
            <a:t>. La cosiddetta </a:t>
          </a:r>
          <a:r>
            <a:rPr lang="it-IT" b="1" dirty="0" err="1"/>
            <a:t>bandwagon</a:t>
          </a:r>
          <a:r>
            <a:rPr lang="it-IT" b="1" dirty="0"/>
            <a:t> </a:t>
          </a:r>
          <a:r>
            <a:rPr lang="it-IT" b="1" dirty="0" err="1"/>
            <a:t>heuristics</a:t>
          </a:r>
          <a:r>
            <a:rPr lang="it-IT" b="1" dirty="0"/>
            <a:t>: </a:t>
          </a:r>
          <a:r>
            <a:rPr lang="it-IT" dirty="0"/>
            <a:t>le persone si fidano di cose di cui tante altre persone si fidano (</a:t>
          </a:r>
          <a:r>
            <a:rPr lang="it-IT" i="1" dirty="0" err="1"/>
            <a:t>ratings</a:t>
          </a:r>
          <a:r>
            <a:rPr lang="it-IT" i="1" dirty="0"/>
            <a:t> collettivi: </a:t>
          </a:r>
          <a:r>
            <a:rPr lang="it-IT" i="1" dirty="0" err="1"/>
            <a:t>likes</a:t>
          </a:r>
          <a:r>
            <a:rPr lang="it-IT" i="1" dirty="0"/>
            <a:t>, </a:t>
          </a:r>
          <a:r>
            <a:rPr lang="it-IT" i="1" dirty="0" err="1"/>
            <a:t>followers</a:t>
          </a:r>
          <a:r>
            <a:rPr lang="it-IT" i="1" dirty="0"/>
            <a:t>, </a:t>
          </a:r>
          <a:r>
            <a:rPr lang="it-IT" i="1" dirty="0" err="1"/>
            <a:t>multiricezioni</a:t>
          </a:r>
          <a:r>
            <a:rPr lang="it-IT" dirty="0"/>
            <a:t>)</a:t>
          </a:r>
          <a:endParaRPr lang="en-US" dirty="0"/>
        </a:p>
      </dgm:t>
    </dgm:pt>
    <dgm:pt modelId="{4401E4FB-CCFD-477D-B977-DF8741C91AC2}" type="parTrans" cxnId="{6B448096-61E5-4DAF-8969-1FB116175E1A}">
      <dgm:prSet/>
      <dgm:spPr/>
      <dgm:t>
        <a:bodyPr/>
        <a:lstStyle/>
        <a:p>
          <a:endParaRPr lang="en-US"/>
        </a:p>
      </dgm:t>
    </dgm:pt>
    <dgm:pt modelId="{FB187433-6C40-4057-9146-3953563FE8B4}" type="sibTrans" cxnId="{6B448096-61E5-4DAF-8969-1FB116175E1A}">
      <dgm:prSet/>
      <dgm:spPr/>
      <dgm:t>
        <a:bodyPr/>
        <a:lstStyle/>
        <a:p>
          <a:endParaRPr lang="en-US"/>
        </a:p>
      </dgm:t>
    </dgm:pt>
    <dgm:pt modelId="{8FAA3317-C725-426A-88DD-48F8CE77A7FC}">
      <dgm:prSet/>
      <dgm:spPr/>
      <dgm:t>
        <a:bodyPr/>
        <a:lstStyle/>
        <a:p>
          <a:r>
            <a:rPr lang="it-IT" b="1"/>
            <a:t>Coerenza</a:t>
          </a:r>
          <a:r>
            <a:rPr lang="it-IT"/>
            <a:t>: se qualcosa riferito da altri si mostra coerente con una </a:t>
          </a:r>
          <a:r>
            <a:rPr lang="it-IT" b="1"/>
            <a:t>seconda</a:t>
          </a:r>
          <a:r>
            <a:rPr lang="it-IT"/>
            <a:t> fonte, viene giudicato credibile («regola di stop»)</a:t>
          </a:r>
          <a:endParaRPr lang="en-US"/>
        </a:p>
      </dgm:t>
    </dgm:pt>
    <dgm:pt modelId="{59E09868-68D6-4DD0-858C-2C2D611C9062}" type="parTrans" cxnId="{1C1BA84B-77A3-4B9D-BA4D-E8048E72D69A}">
      <dgm:prSet/>
      <dgm:spPr/>
      <dgm:t>
        <a:bodyPr/>
        <a:lstStyle/>
        <a:p>
          <a:endParaRPr lang="en-US"/>
        </a:p>
      </dgm:t>
    </dgm:pt>
    <dgm:pt modelId="{538393EE-E1D3-4832-B94B-580E74D15A5F}" type="sibTrans" cxnId="{1C1BA84B-77A3-4B9D-BA4D-E8048E72D69A}">
      <dgm:prSet/>
      <dgm:spPr/>
      <dgm:t>
        <a:bodyPr/>
        <a:lstStyle/>
        <a:p>
          <a:endParaRPr lang="en-US"/>
        </a:p>
      </dgm:t>
    </dgm:pt>
    <dgm:pt modelId="{7E99210F-AC51-5F4E-8A9D-C33F02EC8A24}" type="pres">
      <dgm:prSet presAssocID="{EFCFE61A-2D27-4B8D-ADB7-286F7D6DF5CC}" presName="linear" presStyleCnt="0">
        <dgm:presLayoutVars>
          <dgm:animLvl val="lvl"/>
          <dgm:resizeHandles val="exact"/>
        </dgm:presLayoutVars>
      </dgm:prSet>
      <dgm:spPr/>
    </dgm:pt>
    <dgm:pt modelId="{748356AE-81E9-AD4F-B179-45DF6A9C4E02}" type="pres">
      <dgm:prSet presAssocID="{3EA3CD6A-EC08-4C2A-9306-ACA76030D4E9}" presName="parentText" presStyleLbl="node1" presStyleIdx="0" presStyleCnt="3">
        <dgm:presLayoutVars>
          <dgm:chMax val="0"/>
          <dgm:bulletEnabled val="1"/>
        </dgm:presLayoutVars>
      </dgm:prSet>
      <dgm:spPr/>
    </dgm:pt>
    <dgm:pt modelId="{1E5848C4-D7DA-8D43-BFD6-9096ADD1DA8F}" type="pres">
      <dgm:prSet presAssocID="{3D2CAEBF-EB30-4051-B2C4-FD21357E6AD3}" presName="spacer" presStyleCnt="0"/>
      <dgm:spPr/>
    </dgm:pt>
    <dgm:pt modelId="{A7A50E10-C179-E24E-9230-169F5483687C}" type="pres">
      <dgm:prSet presAssocID="{6AB3DD24-3D26-4B53-88D1-84997C9D0B5F}" presName="parentText" presStyleLbl="node1" presStyleIdx="1" presStyleCnt="3">
        <dgm:presLayoutVars>
          <dgm:chMax val="0"/>
          <dgm:bulletEnabled val="1"/>
        </dgm:presLayoutVars>
      </dgm:prSet>
      <dgm:spPr/>
    </dgm:pt>
    <dgm:pt modelId="{DEDB943A-94CE-9F40-BF18-D01491EEB79D}" type="pres">
      <dgm:prSet presAssocID="{6AB3DD24-3D26-4B53-88D1-84997C9D0B5F}" presName="childText" presStyleLbl="revTx" presStyleIdx="0" presStyleCnt="1">
        <dgm:presLayoutVars>
          <dgm:bulletEnabled val="1"/>
        </dgm:presLayoutVars>
      </dgm:prSet>
      <dgm:spPr/>
    </dgm:pt>
    <dgm:pt modelId="{59C7B55F-BB74-6D44-813C-7705B4B16B4D}" type="pres">
      <dgm:prSet presAssocID="{8FAA3317-C725-426A-88DD-48F8CE77A7FC}" presName="parentText" presStyleLbl="node1" presStyleIdx="2" presStyleCnt="3">
        <dgm:presLayoutVars>
          <dgm:chMax val="0"/>
          <dgm:bulletEnabled val="1"/>
        </dgm:presLayoutVars>
      </dgm:prSet>
      <dgm:spPr/>
    </dgm:pt>
  </dgm:ptLst>
  <dgm:cxnLst>
    <dgm:cxn modelId="{008BCF08-E820-1F46-BBD0-3B5F2DE59A82}" type="presOf" srcId="{3A6D3D51-9FCA-42E6-AA77-E8EFECE95DD4}" destId="{DEDB943A-94CE-9F40-BF18-D01491EEB79D}" srcOrd="0" destOrd="1" presId="urn:microsoft.com/office/officeart/2005/8/layout/vList2"/>
    <dgm:cxn modelId="{FD9F8709-CDEA-4E3C-8C11-01709550A82E}" srcId="{EFCFE61A-2D27-4B8D-ADB7-286F7D6DF5CC}" destId="{3EA3CD6A-EC08-4C2A-9306-ACA76030D4E9}" srcOrd="0" destOrd="0" parTransId="{5A25A3DB-F2D6-4834-B84D-A772AC2F09D7}" sibTransId="{3D2CAEBF-EB30-4051-B2C4-FD21357E6AD3}"/>
    <dgm:cxn modelId="{603B550B-7DC1-48E4-94F6-1A8C236A1784}" srcId="{6AB3DD24-3D26-4B53-88D1-84997C9D0B5F}" destId="{7A657987-49B3-42DE-8F6F-B865DEA4F4EC}" srcOrd="0" destOrd="0" parTransId="{6CB5ABA6-4F17-4E04-BFC7-319186E04300}" sibTransId="{24758995-E55C-466A-A370-74E7A618A971}"/>
    <dgm:cxn modelId="{E7975424-E022-3E48-BC16-DC5EE467AB0A}" type="presOf" srcId="{7A657987-49B3-42DE-8F6F-B865DEA4F4EC}" destId="{DEDB943A-94CE-9F40-BF18-D01491EEB79D}" srcOrd="0" destOrd="0" presId="urn:microsoft.com/office/officeart/2005/8/layout/vList2"/>
    <dgm:cxn modelId="{A048EF38-DEF4-9B47-92E3-1DA473680D77}" type="presOf" srcId="{8FAA3317-C725-426A-88DD-48F8CE77A7FC}" destId="{59C7B55F-BB74-6D44-813C-7705B4B16B4D}" srcOrd="0" destOrd="0" presId="urn:microsoft.com/office/officeart/2005/8/layout/vList2"/>
    <dgm:cxn modelId="{DD098D45-2A0E-A74B-83BC-B9A1BD49DFF3}" type="presOf" srcId="{6AB3DD24-3D26-4B53-88D1-84997C9D0B5F}" destId="{A7A50E10-C179-E24E-9230-169F5483687C}" srcOrd="0" destOrd="0" presId="urn:microsoft.com/office/officeart/2005/8/layout/vList2"/>
    <dgm:cxn modelId="{1C1BA84B-77A3-4B9D-BA4D-E8048E72D69A}" srcId="{EFCFE61A-2D27-4B8D-ADB7-286F7D6DF5CC}" destId="{8FAA3317-C725-426A-88DD-48F8CE77A7FC}" srcOrd="2" destOrd="0" parTransId="{59E09868-68D6-4DD0-858C-2C2D611C9062}" sibTransId="{538393EE-E1D3-4832-B94B-580E74D15A5F}"/>
    <dgm:cxn modelId="{6B448096-61E5-4DAF-8969-1FB116175E1A}" srcId="{6AB3DD24-3D26-4B53-88D1-84997C9D0B5F}" destId="{3A6D3D51-9FCA-42E6-AA77-E8EFECE95DD4}" srcOrd="1" destOrd="0" parTransId="{4401E4FB-CCFD-477D-B977-DF8741C91AC2}" sibTransId="{FB187433-6C40-4057-9146-3953563FE8B4}"/>
    <dgm:cxn modelId="{1AE951BE-C068-1D41-8205-0C6119BF6102}" type="presOf" srcId="{3EA3CD6A-EC08-4C2A-9306-ACA76030D4E9}" destId="{748356AE-81E9-AD4F-B179-45DF6A9C4E02}" srcOrd="0" destOrd="0" presId="urn:microsoft.com/office/officeart/2005/8/layout/vList2"/>
    <dgm:cxn modelId="{D22AC7C8-6CBC-494F-A7A4-5700E2FC2771}" srcId="{EFCFE61A-2D27-4B8D-ADB7-286F7D6DF5CC}" destId="{6AB3DD24-3D26-4B53-88D1-84997C9D0B5F}" srcOrd="1" destOrd="0" parTransId="{559C0B07-6AFE-4FBA-8339-99F3271F2A18}" sibTransId="{9703BB78-A128-42C4-859B-50BDB40C5A6C}"/>
    <dgm:cxn modelId="{71BEC0D9-FA39-644A-9669-423B54CED36E}" type="presOf" srcId="{EFCFE61A-2D27-4B8D-ADB7-286F7D6DF5CC}" destId="{7E99210F-AC51-5F4E-8A9D-C33F02EC8A24}" srcOrd="0" destOrd="0" presId="urn:microsoft.com/office/officeart/2005/8/layout/vList2"/>
    <dgm:cxn modelId="{AD3B85C5-9A1C-7B42-945A-6757E82B18D8}" type="presParOf" srcId="{7E99210F-AC51-5F4E-8A9D-C33F02EC8A24}" destId="{748356AE-81E9-AD4F-B179-45DF6A9C4E02}" srcOrd="0" destOrd="0" presId="urn:microsoft.com/office/officeart/2005/8/layout/vList2"/>
    <dgm:cxn modelId="{177D196F-A335-3A4E-B740-9EA0A904FC53}" type="presParOf" srcId="{7E99210F-AC51-5F4E-8A9D-C33F02EC8A24}" destId="{1E5848C4-D7DA-8D43-BFD6-9096ADD1DA8F}" srcOrd="1" destOrd="0" presId="urn:microsoft.com/office/officeart/2005/8/layout/vList2"/>
    <dgm:cxn modelId="{9F69A673-CE36-D94C-9BEB-045A667C4111}" type="presParOf" srcId="{7E99210F-AC51-5F4E-8A9D-C33F02EC8A24}" destId="{A7A50E10-C179-E24E-9230-169F5483687C}" srcOrd="2" destOrd="0" presId="urn:microsoft.com/office/officeart/2005/8/layout/vList2"/>
    <dgm:cxn modelId="{9BD0012E-78D5-944D-B0A2-7D0F672000BE}" type="presParOf" srcId="{7E99210F-AC51-5F4E-8A9D-C33F02EC8A24}" destId="{DEDB943A-94CE-9F40-BF18-D01491EEB79D}" srcOrd="3" destOrd="0" presId="urn:microsoft.com/office/officeart/2005/8/layout/vList2"/>
    <dgm:cxn modelId="{DF147374-87E6-C04C-9AF9-33F14C8E7966}" type="presParOf" srcId="{7E99210F-AC51-5F4E-8A9D-C33F02EC8A24}" destId="{59C7B55F-BB74-6D44-813C-7705B4B16B4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A977B1-4BB5-4231-AF6A-70F30D5B93E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0DDEA75-3D9F-4B4B-9DDB-CD6837D86BB5}">
      <dgm:prSet/>
      <dgm:spPr/>
      <dgm:t>
        <a:bodyPr/>
        <a:lstStyle/>
        <a:p>
          <a:r>
            <a:rPr lang="it-IT" b="1"/>
            <a:t>Auto-conferma</a:t>
          </a:r>
          <a:r>
            <a:rPr lang="it-IT"/>
            <a:t>: le persone considerano </a:t>
          </a:r>
          <a:r>
            <a:rPr lang="it-IT" b="1"/>
            <a:t>credibili</a:t>
          </a:r>
          <a:r>
            <a:rPr lang="it-IT"/>
            <a:t> le informazioni che confermano loro opinioni preesistenti, e </a:t>
          </a:r>
          <a:r>
            <a:rPr lang="it-IT" b="1"/>
            <a:t>non credibili</a:t>
          </a:r>
          <a:r>
            <a:rPr lang="it-IT"/>
            <a:t> quelle che le contrastano.</a:t>
          </a:r>
          <a:endParaRPr lang="en-US"/>
        </a:p>
      </dgm:t>
    </dgm:pt>
    <dgm:pt modelId="{C572BA98-E53F-4829-82F8-7D9E1E8414E5}" type="parTrans" cxnId="{D05FA886-6BC4-4309-BC84-727C108710F5}">
      <dgm:prSet/>
      <dgm:spPr/>
      <dgm:t>
        <a:bodyPr/>
        <a:lstStyle/>
        <a:p>
          <a:endParaRPr lang="en-US"/>
        </a:p>
      </dgm:t>
    </dgm:pt>
    <dgm:pt modelId="{80C873CB-AEB6-4428-82DA-A06E98FDC2F0}" type="sibTrans" cxnId="{D05FA886-6BC4-4309-BC84-727C108710F5}">
      <dgm:prSet/>
      <dgm:spPr/>
      <dgm:t>
        <a:bodyPr/>
        <a:lstStyle/>
        <a:p>
          <a:endParaRPr lang="en-US"/>
        </a:p>
      </dgm:t>
    </dgm:pt>
    <dgm:pt modelId="{A5035F67-2084-4B4C-9BD9-402FB8BF0C84}">
      <dgm:prSet/>
      <dgm:spPr/>
      <dgm:t>
        <a:bodyPr/>
        <a:lstStyle/>
        <a:p>
          <a:r>
            <a:rPr lang="it-IT" b="1"/>
            <a:t>Violazione dell'aspettativa</a:t>
          </a:r>
          <a:r>
            <a:rPr lang="it-IT"/>
            <a:t>: un sito web è giudicato meno credibile se viola le aspettative dell'utente per qualche aspetto</a:t>
          </a:r>
          <a:endParaRPr lang="en-US"/>
        </a:p>
      </dgm:t>
    </dgm:pt>
    <dgm:pt modelId="{371FBBD8-A99E-463E-857E-57EBED11087F}" type="parTrans" cxnId="{7EF7C7D0-86F0-4307-B511-2C5402B46479}">
      <dgm:prSet/>
      <dgm:spPr/>
      <dgm:t>
        <a:bodyPr/>
        <a:lstStyle/>
        <a:p>
          <a:endParaRPr lang="en-US"/>
        </a:p>
      </dgm:t>
    </dgm:pt>
    <dgm:pt modelId="{F570C1D0-D84E-4804-894B-554455E80711}" type="sibTrans" cxnId="{7EF7C7D0-86F0-4307-B511-2C5402B46479}">
      <dgm:prSet/>
      <dgm:spPr/>
      <dgm:t>
        <a:bodyPr/>
        <a:lstStyle/>
        <a:p>
          <a:endParaRPr lang="en-US"/>
        </a:p>
      </dgm:t>
    </dgm:pt>
    <dgm:pt modelId="{FE6BD05A-83D6-444D-A148-996CB3798734}">
      <dgm:prSet/>
      <dgm:spPr/>
      <dgm:t>
        <a:bodyPr/>
        <a:lstStyle/>
        <a:p>
          <a:r>
            <a:rPr lang="it-IT"/>
            <a:t>per esempio gli chiede più informazioni personali di quante siano strettamente necessarie, o contiene molti errori ortografici o grammaticali</a:t>
          </a:r>
          <a:endParaRPr lang="en-US"/>
        </a:p>
      </dgm:t>
    </dgm:pt>
    <dgm:pt modelId="{8177B218-4DAD-4E59-B58E-6C5A1B2E5084}" type="parTrans" cxnId="{402F8612-91B4-4F15-85D2-D1B1D8E32F83}">
      <dgm:prSet/>
      <dgm:spPr/>
      <dgm:t>
        <a:bodyPr/>
        <a:lstStyle/>
        <a:p>
          <a:endParaRPr lang="en-US"/>
        </a:p>
      </dgm:t>
    </dgm:pt>
    <dgm:pt modelId="{0C2DE468-2E4A-4C65-B448-6C4447A3D1EC}" type="sibTrans" cxnId="{402F8612-91B4-4F15-85D2-D1B1D8E32F83}">
      <dgm:prSet/>
      <dgm:spPr/>
      <dgm:t>
        <a:bodyPr/>
        <a:lstStyle/>
        <a:p>
          <a:endParaRPr lang="en-US"/>
        </a:p>
      </dgm:t>
    </dgm:pt>
    <dgm:pt modelId="{10654101-853B-4BAD-A8DF-1C4FD80F9B0E}">
      <dgm:prSet/>
      <dgm:spPr/>
      <dgm:t>
        <a:bodyPr/>
        <a:lstStyle/>
        <a:p>
          <a:r>
            <a:rPr lang="it-IT" b="1"/>
            <a:t>Persuasione</a:t>
          </a:r>
          <a:r>
            <a:rPr lang="it-IT"/>
            <a:t>: tendenza a giudicare come non credibili le informazioni che possono essere state deformate per secondi fini, di solito commerciali. </a:t>
          </a:r>
          <a:endParaRPr lang="en-US"/>
        </a:p>
      </dgm:t>
    </dgm:pt>
    <dgm:pt modelId="{2FBCEC9E-A71F-4F60-A2A4-A05E44FDCA81}" type="parTrans" cxnId="{3930FA59-CEDB-49C9-85C2-BF6ECD17D9D7}">
      <dgm:prSet/>
      <dgm:spPr/>
      <dgm:t>
        <a:bodyPr/>
        <a:lstStyle/>
        <a:p>
          <a:endParaRPr lang="en-US"/>
        </a:p>
      </dgm:t>
    </dgm:pt>
    <dgm:pt modelId="{17E2D8CB-6E2F-4F9E-8E55-9A2A7A823392}" type="sibTrans" cxnId="{3930FA59-CEDB-49C9-85C2-BF6ECD17D9D7}">
      <dgm:prSet/>
      <dgm:spPr/>
      <dgm:t>
        <a:bodyPr/>
        <a:lstStyle/>
        <a:p>
          <a:endParaRPr lang="en-US"/>
        </a:p>
      </dgm:t>
    </dgm:pt>
    <dgm:pt modelId="{FC88F355-5B73-4F62-8107-E461A01214DB}">
      <dgm:prSet/>
      <dgm:spPr/>
      <dgm:t>
        <a:bodyPr/>
        <a:lstStyle/>
        <a:p>
          <a:r>
            <a:rPr lang="it-IT"/>
            <a:t>per esempio, la presenza di pubblicità su siti web dove non ce l'aspettavamo può attivare un immediato meccanismo di difesa che porta le persone a non fidarsi delle informazioni presenti sul sito, e a non esplorarle oltre.</a:t>
          </a:r>
          <a:endParaRPr lang="en-US"/>
        </a:p>
      </dgm:t>
    </dgm:pt>
    <dgm:pt modelId="{F908A8E9-0ECF-4726-8186-B1020420A234}" type="parTrans" cxnId="{ABB26F36-45D8-4CC4-A19F-608FC291282A}">
      <dgm:prSet/>
      <dgm:spPr/>
      <dgm:t>
        <a:bodyPr/>
        <a:lstStyle/>
        <a:p>
          <a:endParaRPr lang="en-US"/>
        </a:p>
      </dgm:t>
    </dgm:pt>
    <dgm:pt modelId="{71AF6A05-6EA3-42FA-9086-2712A78995D3}" type="sibTrans" cxnId="{ABB26F36-45D8-4CC4-A19F-608FC291282A}">
      <dgm:prSet/>
      <dgm:spPr/>
      <dgm:t>
        <a:bodyPr/>
        <a:lstStyle/>
        <a:p>
          <a:endParaRPr lang="en-US"/>
        </a:p>
      </dgm:t>
    </dgm:pt>
    <dgm:pt modelId="{EAFA1DBF-9186-9D4C-A72E-691BCC7EAA05}" type="pres">
      <dgm:prSet presAssocID="{86A977B1-4BB5-4231-AF6A-70F30D5B93EF}" presName="linear" presStyleCnt="0">
        <dgm:presLayoutVars>
          <dgm:animLvl val="lvl"/>
          <dgm:resizeHandles val="exact"/>
        </dgm:presLayoutVars>
      </dgm:prSet>
      <dgm:spPr/>
    </dgm:pt>
    <dgm:pt modelId="{FE6CAC9D-C1DB-DB4F-889F-78E0DCDB400D}" type="pres">
      <dgm:prSet presAssocID="{A0DDEA75-3D9F-4B4B-9DDB-CD6837D86BB5}" presName="parentText" presStyleLbl="node1" presStyleIdx="0" presStyleCnt="3">
        <dgm:presLayoutVars>
          <dgm:chMax val="0"/>
          <dgm:bulletEnabled val="1"/>
        </dgm:presLayoutVars>
      </dgm:prSet>
      <dgm:spPr/>
    </dgm:pt>
    <dgm:pt modelId="{ED5B98ED-AD5E-2041-9DC2-DC4580B8C31A}" type="pres">
      <dgm:prSet presAssocID="{80C873CB-AEB6-4428-82DA-A06E98FDC2F0}" presName="spacer" presStyleCnt="0"/>
      <dgm:spPr/>
    </dgm:pt>
    <dgm:pt modelId="{A47C7545-B34C-1F4E-81DC-9D03BDDC90FB}" type="pres">
      <dgm:prSet presAssocID="{A5035F67-2084-4B4C-9BD9-402FB8BF0C84}" presName="parentText" presStyleLbl="node1" presStyleIdx="1" presStyleCnt="3">
        <dgm:presLayoutVars>
          <dgm:chMax val="0"/>
          <dgm:bulletEnabled val="1"/>
        </dgm:presLayoutVars>
      </dgm:prSet>
      <dgm:spPr/>
    </dgm:pt>
    <dgm:pt modelId="{D0D895BE-5EAE-AE47-8F3E-CEBC879EC615}" type="pres">
      <dgm:prSet presAssocID="{A5035F67-2084-4B4C-9BD9-402FB8BF0C84}" presName="childText" presStyleLbl="revTx" presStyleIdx="0" presStyleCnt="2">
        <dgm:presLayoutVars>
          <dgm:bulletEnabled val="1"/>
        </dgm:presLayoutVars>
      </dgm:prSet>
      <dgm:spPr/>
    </dgm:pt>
    <dgm:pt modelId="{6F250457-A567-1845-ACD5-E4CE5D796777}" type="pres">
      <dgm:prSet presAssocID="{10654101-853B-4BAD-A8DF-1C4FD80F9B0E}" presName="parentText" presStyleLbl="node1" presStyleIdx="2" presStyleCnt="3">
        <dgm:presLayoutVars>
          <dgm:chMax val="0"/>
          <dgm:bulletEnabled val="1"/>
        </dgm:presLayoutVars>
      </dgm:prSet>
      <dgm:spPr/>
    </dgm:pt>
    <dgm:pt modelId="{9BA88E76-895C-D14F-A0B7-982DCD5A66F9}" type="pres">
      <dgm:prSet presAssocID="{10654101-853B-4BAD-A8DF-1C4FD80F9B0E}" presName="childText" presStyleLbl="revTx" presStyleIdx="1" presStyleCnt="2">
        <dgm:presLayoutVars>
          <dgm:bulletEnabled val="1"/>
        </dgm:presLayoutVars>
      </dgm:prSet>
      <dgm:spPr/>
    </dgm:pt>
  </dgm:ptLst>
  <dgm:cxnLst>
    <dgm:cxn modelId="{9CC5920E-0C4C-934D-B454-242ACCE6B08A}" type="presOf" srcId="{A5035F67-2084-4B4C-9BD9-402FB8BF0C84}" destId="{A47C7545-B34C-1F4E-81DC-9D03BDDC90FB}" srcOrd="0" destOrd="0" presId="urn:microsoft.com/office/officeart/2005/8/layout/vList2"/>
    <dgm:cxn modelId="{402F8612-91B4-4F15-85D2-D1B1D8E32F83}" srcId="{A5035F67-2084-4B4C-9BD9-402FB8BF0C84}" destId="{FE6BD05A-83D6-444D-A148-996CB3798734}" srcOrd="0" destOrd="0" parTransId="{8177B218-4DAD-4E59-B58E-6C5A1B2E5084}" sibTransId="{0C2DE468-2E4A-4C65-B448-6C4447A3D1EC}"/>
    <dgm:cxn modelId="{4E0FFF12-0B35-1744-B4FA-7D28BAB2D038}" type="presOf" srcId="{86A977B1-4BB5-4231-AF6A-70F30D5B93EF}" destId="{EAFA1DBF-9186-9D4C-A72E-691BCC7EAA05}" srcOrd="0" destOrd="0" presId="urn:microsoft.com/office/officeart/2005/8/layout/vList2"/>
    <dgm:cxn modelId="{9BA0281C-F903-5F49-9EF8-4E0F679E2433}" type="presOf" srcId="{FC88F355-5B73-4F62-8107-E461A01214DB}" destId="{9BA88E76-895C-D14F-A0B7-982DCD5A66F9}" srcOrd="0" destOrd="0" presId="urn:microsoft.com/office/officeart/2005/8/layout/vList2"/>
    <dgm:cxn modelId="{FC98412B-2C88-884B-A2D5-A2FC6AA697CC}" type="presOf" srcId="{A0DDEA75-3D9F-4B4B-9DDB-CD6837D86BB5}" destId="{FE6CAC9D-C1DB-DB4F-889F-78E0DCDB400D}" srcOrd="0" destOrd="0" presId="urn:microsoft.com/office/officeart/2005/8/layout/vList2"/>
    <dgm:cxn modelId="{ABB26F36-45D8-4CC4-A19F-608FC291282A}" srcId="{10654101-853B-4BAD-A8DF-1C4FD80F9B0E}" destId="{FC88F355-5B73-4F62-8107-E461A01214DB}" srcOrd="0" destOrd="0" parTransId="{F908A8E9-0ECF-4726-8186-B1020420A234}" sibTransId="{71AF6A05-6EA3-42FA-9086-2712A78995D3}"/>
    <dgm:cxn modelId="{3930FA59-CEDB-49C9-85C2-BF6ECD17D9D7}" srcId="{86A977B1-4BB5-4231-AF6A-70F30D5B93EF}" destId="{10654101-853B-4BAD-A8DF-1C4FD80F9B0E}" srcOrd="2" destOrd="0" parTransId="{2FBCEC9E-A71F-4F60-A2A4-A05E44FDCA81}" sibTransId="{17E2D8CB-6E2F-4F9E-8E55-9A2A7A823392}"/>
    <dgm:cxn modelId="{D05FA886-6BC4-4309-BC84-727C108710F5}" srcId="{86A977B1-4BB5-4231-AF6A-70F30D5B93EF}" destId="{A0DDEA75-3D9F-4B4B-9DDB-CD6837D86BB5}" srcOrd="0" destOrd="0" parTransId="{C572BA98-E53F-4829-82F8-7D9E1E8414E5}" sibTransId="{80C873CB-AEB6-4428-82DA-A06E98FDC2F0}"/>
    <dgm:cxn modelId="{26CB9896-91DB-E844-981A-1229E8DED0D6}" type="presOf" srcId="{10654101-853B-4BAD-A8DF-1C4FD80F9B0E}" destId="{6F250457-A567-1845-ACD5-E4CE5D796777}" srcOrd="0" destOrd="0" presId="urn:microsoft.com/office/officeart/2005/8/layout/vList2"/>
    <dgm:cxn modelId="{D1AA2EA9-DEDC-AA40-9D40-A0E6731101FD}" type="presOf" srcId="{FE6BD05A-83D6-444D-A148-996CB3798734}" destId="{D0D895BE-5EAE-AE47-8F3E-CEBC879EC615}" srcOrd="0" destOrd="0" presId="urn:microsoft.com/office/officeart/2005/8/layout/vList2"/>
    <dgm:cxn modelId="{7EF7C7D0-86F0-4307-B511-2C5402B46479}" srcId="{86A977B1-4BB5-4231-AF6A-70F30D5B93EF}" destId="{A5035F67-2084-4B4C-9BD9-402FB8BF0C84}" srcOrd="1" destOrd="0" parTransId="{371FBBD8-A99E-463E-857E-57EBED11087F}" sibTransId="{F570C1D0-D84E-4804-894B-554455E80711}"/>
    <dgm:cxn modelId="{891F3A5B-D974-BC4C-AD46-52B103B71213}" type="presParOf" srcId="{EAFA1DBF-9186-9D4C-A72E-691BCC7EAA05}" destId="{FE6CAC9D-C1DB-DB4F-889F-78E0DCDB400D}" srcOrd="0" destOrd="0" presId="urn:microsoft.com/office/officeart/2005/8/layout/vList2"/>
    <dgm:cxn modelId="{6B788782-EE4F-C547-ACAC-9BEF67ADA01E}" type="presParOf" srcId="{EAFA1DBF-9186-9D4C-A72E-691BCC7EAA05}" destId="{ED5B98ED-AD5E-2041-9DC2-DC4580B8C31A}" srcOrd="1" destOrd="0" presId="urn:microsoft.com/office/officeart/2005/8/layout/vList2"/>
    <dgm:cxn modelId="{89C0DB76-809A-2E4F-8995-660A3ED0B8D2}" type="presParOf" srcId="{EAFA1DBF-9186-9D4C-A72E-691BCC7EAA05}" destId="{A47C7545-B34C-1F4E-81DC-9D03BDDC90FB}" srcOrd="2" destOrd="0" presId="urn:microsoft.com/office/officeart/2005/8/layout/vList2"/>
    <dgm:cxn modelId="{1FCA8FDD-4B9F-034B-8994-358A1D619D43}" type="presParOf" srcId="{EAFA1DBF-9186-9D4C-A72E-691BCC7EAA05}" destId="{D0D895BE-5EAE-AE47-8F3E-CEBC879EC615}" srcOrd="3" destOrd="0" presId="urn:microsoft.com/office/officeart/2005/8/layout/vList2"/>
    <dgm:cxn modelId="{5D421E27-629D-9543-8801-C2BBF1E10657}" type="presParOf" srcId="{EAFA1DBF-9186-9D4C-A72E-691BCC7EAA05}" destId="{6F250457-A567-1845-ACD5-E4CE5D796777}" srcOrd="4" destOrd="0" presId="urn:microsoft.com/office/officeart/2005/8/layout/vList2"/>
    <dgm:cxn modelId="{480E01EB-D1BC-1746-BD15-F17492E9048F}" type="presParOf" srcId="{EAFA1DBF-9186-9D4C-A72E-691BCC7EAA05}" destId="{9BA88E76-895C-D14F-A0B7-982DCD5A66F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FBE1DE-24A7-45BA-9613-1EC945518E8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EBE9CEE-D64B-4CFE-A236-1326DCE44DF8}">
      <dgm:prSet/>
      <dgm:spPr/>
      <dgm:t>
        <a:bodyPr/>
        <a:lstStyle/>
        <a:p>
          <a:r>
            <a:rPr lang="it-IT" b="1"/>
            <a:t>misinformazione</a:t>
          </a:r>
          <a:r>
            <a:rPr lang="it-IT"/>
            <a:t>: informazione falsa, ma non creata con l'intento di danneggiare qualcuno o qualcosa</a:t>
          </a:r>
          <a:br>
            <a:rPr lang="it-IT"/>
          </a:br>
          <a:endParaRPr lang="en-US"/>
        </a:p>
      </dgm:t>
    </dgm:pt>
    <dgm:pt modelId="{89ACDD9B-0997-4443-9464-421F61F8C037}" type="parTrans" cxnId="{AF810E51-D685-4A22-B12C-260C46846250}">
      <dgm:prSet/>
      <dgm:spPr/>
      <dgm:t>
        <a:bodyPr/>
        <a:lstStyle/>
        <a:p>
          <a:endParaRPr lang="en-US"/>
        </a:p>
      </dgm:t>
    </dgm:pt>
    <dgm:pt modelId="{390D3B23-89BB-45AC-9D18-EDD01A4AB06A}" type="sibTrans" cxnId="{AF810E51-D685-4A22-B12C-260C46846250}">
      <dgm:prSet/>
      <dgm:spPr/>
      <dgm:t>
        <a:bodyPr/>
        <a:lstStyle/>
        <a:p>
          <a:endParaRPr lang="en-US"/>
        </a:p>
      </dgm:t>
    </dgm:pt>
    <dgm:pt modelId="{46D10D5D-C630-48D3-BC4D-DFBAD49DEDB0}">
      <dgm:prSet/>
      <dgm:spPr/>
      <dgm:t>
        <a:bodyPr/>
        <a:lstStyle/>
        <a:p>
          <a:r>
            <a:rPr lang="it-IT" b="1"/>
            <a:t>disinformazione</a:t>
          </a:r>
          <a:r>
            <a:rPr lang="it-IT"/>
            <a:t>: informazione falsa, deliberatamente creata per causare danno a una persona, un gruppo sociale, un'organizzazione, o un paese</a:t>
          </a:r>
          <a:br>
            <a:rPr lang="it-IT"/>
          </a:br>
          <a:endParaRPr lang="en-US"/>
        </a:p>
      </dgm:t>
    </dgm:pt>
    <dgm:pt modelId="{70D4A62C-9EEB-4DF5-8228-23F65ED6E7A5}" type="parTrans" cxnId="{6AEC55DF-68D1-41C2-80FF-D5C9548C8E5A}">
      <dgm:prSet/>
      <dgm:spPr/>
      <dgm:t>
        <a:bodyPr/>
        <a:lstStyle/>
        <a:p>
          <a:endParaRPr lang="en-US"/>
        </a:p>
      </dgm:t>
    </dgm:pt>
    <dgm:pt modelId="{D4B6C863-18FA-4996-951E-4EA2AE43B0D8}" type="sibTrans" cxnId="{6AEC55DF-68D1-41C2-80FF-D5C9548C8E5A}">
      <dgm:prSet/>
      <dgm:spPr/>
      <dgm:t>
        <a:bodyPr/>
        <a:lstStyle/>
        <a:p>
          <a:endParaRPr lang="en-US"/>
        </a:p>
      </dgm:t>
    </dgm:pt>
    <dgm:pt modelId="{48F3DE67-7E26-48AE-91EE-14903DF16A6C}">
      <dgm:prSet/>
      <dgm:spPr/>
      <dgm:t>
        <a:bodyPr/>
        <a:lstStyle/>
        <a:p>
          <a:r>
            <a:rPr lang="it-IT" b="1"/>
            <a:t>malainformazione</a:t>
          </a:r>
          <a:r>
            <a:rPr lang="it-IT"/>
            <a:t>: informazione autentica, usata per causare danni a una persona, un gruppo sociale, un'organizzazione, o un paese.</a:t>
          </a:r>
          <a:endParaRPr lang="en-US"/>
        </a:p>
      </dgm:t>
    </dgm:pt>
    <dgm:pt modelId="{CE22584A-C145-43E9-A31D-B73E23E24202}" type="parTrans" cxnId="{BCA9FF70-2382-41FE-A3F5-1CFFF5053EAC}">
      <dgm:prSet/>
      <dgm:spPr/>
      <dgm:t>
        <a:bodyPr/>
        <a:lstStyle/>
        <a:p>
          <a:endParaRPr lang="en-US"/>
        </a:p>
      </dgm:t>
    </dgm:pt>
    <dgm:pt modelId="{3F2F6B62-5D8E-4283-8F47-919F669FD87B}" type="sibTrans" cxnId="{BCA9FF70-2382-41FE-A3F5-1CFFF5053EAC}">
      <dgm:prSet/>
      <dgm:spPr/>
      <dgm:t>
        <a:bodyPr/>
        <a:lstStyle/>
        <a:p>
          <a:endParaRPr lang="en-US"/>
        </a:p>
      </dgm:t>
    </dgm:pt>
    <dgm:pt modelId="{142D8FD7-855D-E34A-A18C-DB4016DA674C}" type="pres">
      <dgm:prSet presAssocID="{EAFBE1DE-24A7-45BA-9613-1EC945518E8A}" presName="vert0" presStyleCnt="0">
        <dgm:presLayoutVars>
          <dgm:dir/>
          <dgm:animOne val="branch"/>
          <dgm:animLvl val="lvl"/>
        </dgm:presLayoutVars>
      </dgm:prSet>
      <dgm:spPr/>
    </dgm:pt>
    <dgm:pt modelId="{B3990EA2-15DB-9C4F-BF44-69F42808FAD9}" type="pres">
      <dgm:prSet presAssocID="{3EBE9CEE-D64B-4CFE-A236-1326DCE44DF8}" presName="thickLine" presStyleLbl="alignNode1" presStyleIdx="0" presStyleCnt="3"/>
      <dgm:spPr/>
    </dgm:pt>
    <dgm:pt modelId="{1E526BF5-7FD3-F84D-A3CE-7F651C1CA070}" type="pres">
      <dgm:prSet presAssocID="{3EBE9CEE-D64B-4CFE-A236-1326DCE44DF8}" presName="horz1" presStyleCnt="0"/>
      <dgm:spPr/>
    </dgm:pt>
    <dgm:pt modelId="{EDE9F39C-3349-9D40-BE29-A1CD4DA17876}" type="pres">
      <dgm:prSet presAssocID="{3EBE9CEE-D64B-4CFE-A236-1326DCE44DF8}" presName="tx1" presStyleLbl="revTx" presStyleIdx="0" presStyleCnt="3"/>
      <dgm:spPr/>
    </dgm:pt>
    <dgm:pt modelId="{06DF2D11-74AE-DF4E-BE7B-A0B2274F71E0}" type="pres">
      <dgm:prSet presAssocID="{3EBE9CEE-D64B-4CFE-A236-1326DCE44DF8}" presName="vert1" presStyleCnt="0"/>
      <dgm:spPr/>
    </dgm:pt>
    <dgm:pt modelId="{2A3328F6-38F4-8D43-8E03-C70536FE60D9}" type="pres">
      <dgm:prSet presAssocID="{46D10D5D-C630-48D3-BC4D-DFBAD49DEDB0}" presName="thickLine" presStyleLbl="alignNode1" presStyleIdx="1" presStyleCnt="3"/>
      <dgm:spPr/>
    </dgm:pt>
    <dgm:pt modelId="{E30016A7-9985-9048-81C3-F368B8D9E539}" type="pres">
      <dgm:prSet presAssocID="{46D10D5D-C630-48D3-BC4D-DFBAD49DEDB0}" presName="horz1" presStyleCnt="0"/>
      <dgm:spPr/>
    </dgm:pt>
    <dgm:pt modelId="{661694B2-9FFB-D748-92F4-33495FCC0DAF}" type="pres">
      <dgm:prSet presAssocID="{46D10D5D-C630-48D3-BC4D-DFBAD49DEDB0}" presName="tx1" presStyleLbl="revTx" presStyleIdx="1" presStyleCnt="3"/>
      <dgm:spPr/>
    </dgm:pt>
    <dgm:pt modelId="{282922EA-9A76-4749-AAE1-D62A3267DD6C}" type="pres">
      <dgm:prSet presAssocID="{46D10D5D-C630-48D3-BC4D-DFBAD49DEDB0}" presName="vert1" presStyleCnt="0"/>
      <dgm:spPr/>
    </dgm:pt>
    <dgm:pt modelId="{A0575C88-9F84-F64D-9B3C-30D4DBE9B3CE}" type="pres">
      <dgm:prSet presAssocID="{48F3DE67-7E26-48AE-91EE-14903DF16A6C}" presName="thickLine" presStyleLbl="alignNode1" presStyleIdx="2" presStyleCnt="3"/>
      <dgm:spPr/>
    </dgm:pt>
    <dgm:pt modelId="{75B7E8CA-0882-9D4F-8376-2A6C3520D2FA}" type="pres">
      <dgm:prSet presAssocID="{48F3DE67-7E26-48AE-91EE-14903DF16A6C}" presName="horz1" presStyleCnt="0"/>
      <dgm:spPr/>
    </dgm:pt>
    <dgm:pt modelId="{57CB8FCD-D57B-9745-A5A6-EDB92DE0AEA2}" type="pres">
      <dgm:prSet presAssocID="{48F3DE67-7E26-48AE-91EE-14903DF16A6C}" presName="tx1" presStyleLbl="revTx" presStyleIdx="2" presStyleCnt="3"/>
      <dgm:spPr/>
    </dgm:pt>
    <dgm:pt modelId="{8E7AD5C4-017F-4F4C-AE08-19C356C8B2F2}" type="pres">
      <dgm:prSet presAssocID="{48F3DE67-7E26-48AE-91EE-14903DF16A6C}" presName="vert1" presStyleCnt="0"/>
      <dgm:spPr/>
    </dgm:pt>
  </dgm:ptLst>
  <dgm:cxnLst>
    <dgm:cxn modelId="{AF810E51-D685-4A22-B12C-260C46846250}" srcId="{EAFBE1DE-24A7-45BA-9613-1EC945518E8A}" destId="{3EBE9CEE-D64B-4CFE-A236-1326DCE44DF8}" srcOrd="0" destOrd="0" parTransId="{89ACDD9B-0997-4443-9464-421F61F8C037}" sibTransId="{390D3B23-89BB-45AC-9D18-EDD01A4AB06A}"/>
    <dgm:cxn modelId="{BCA9FF70-2382-41FE-A3F5-1CFFF5053EAC}" srcId="{EAFBE1DE-24A7-45BA-9613-1EC945518E8A}" destId="{48F3DE67-7E26-48AE-91EE-14903DF16A6C}" srcOrd="2" destOrd="0" parTransId="{CE22584A-C145-43E9-A31D-B73E23E24202}" sibTransId="{3F2F6B62-5D8E-4283-8F47-919F669FD87B}"/>
    <dgm:cxn modelId="{965ABB7C-E010-544D-A342-96F68B5540A7}" type="presOf" srcId="{EAFBE1DE-24A7-45BA-9613-1EC945518E8A}" destId="{142D8FD7-855D-E34A-A18C-DB4016DA674C}" srcOrd="0" destOrd="0" presId="urn:microsoft.com/office/officeart/2008/layout/LinedList"/>
    <dgm:cxn modelId="{3D8613C1-5DC4-C740-9C50-2CC2ED015ADF}" type="presOf" srcId="{3EBE9CEE-D64B-4CFE-A236-1326DCE44DF8}" destId="{EDE9F39C-3349-9D40-BE29-A1CD4DA17876}" srcOrd="0" destOrd="0" presId="urn:microsoft.com/office/officeart/2008/layout/LinedList"/>
    <dgm:cxn modelId="{170D88D6-DA7C-F549-849C-DF02C2AC2D6F}" type="presOf" srcId="{48F3DE67-7E26-48AE-91EE-14903DF16A6C}" destId="{57CB8FCD-D57B-9745-A5A6-EDB92DE0AEA2}" srcOrd="0" destOrd="0" presId="urn:microsoft.com/office/officeart/2008/layout/LinedList"/>
    <dgm:cxn modelId="{6AEC55DF-68D1-41C2-80FF-D5C9548C8E5A}" srcId="{EAFBE1DE-24A7-45BA-9613-1EC945518E8A}" destId="{46D10D5D-C630-48D3-BC4D-DFBAD49DEDB0}" srcOrd="1" destOrd="0" parTransId="{70D4A62C-9EEB-4DF5-8228-23F65ED6E7A5}" sibTransId="{D4B6C863-18FA-4996-951E-4EA2AE43B0D8}"/>
    <dgm:cxn modelId="{CC0EF7F8-9E32-BC4A-9452-B1B28F4E7D77}" type="presOf" srcId="{46D10D5D-C630-48D3-BC4D-DFBAD49DEDB0}" destId="{661694B2-9FFB-D748-92F4-33495FCC0DAF}" srcOrd="0" destOrd="0" presId="urn:microsoft.com/office/officeart/2008/layout/LinedList"/>
    <dgm:cxn modelId="{B2428493-3B0B-5A4C-A73C-7DFA2E6A5C3F}" type="presParOf" srcId="{142D8FD7-855D-E34A-A18C-DB4016DA674C}" destId="{B3990EA2-15DB-9C4F-BF44-69F42808FAD9}" srcOrd="0" destOrd="0" presId="urn:microsoft.com/office/officeart/2008/layout/LinedList"/>
    <dgm:cxn modelId="{828836DD-CB8C-DC4B-9DE9-8555F763B3F2}" type="presParOf" srcId="{142D8FD7-855D-E34A-A18C-DB4016DA674C}" destId="{1E526BF5-7FD3-F84D-A3CE-7F651C1CA070}" srcOrd="1" destOrd="0" presId="urn:microsoft.com/office/officeart/2008/layout/LinedList"/>
    <dgm:cxn modelId="{FFB8E85B-4FC9-9547-9946-59ED9FA984CC}" type="presParOf" srcId="{1E526BF5-7FD3-F84D-A3CE-7F651C1CA070}" destId="{EDE9F39C-3349-9D40-BE29-A1CD4DA17876}" srcOrd="0" destOrd="0" presId="urn:microsoft.com/office/officeart/2008/layout/LinedList"/>
    <dgm:cxn modelId="{D8DF7CE4-3D83-7140-9C8C-60C66106D132}" type="presParOf" srcId="{1E526BF5-7FD3-F84D-A3CE-7F651C1CA070}" destId="{06DF2D11-74AE-DF4E-BE7B-A0B2274F71E0}" srcOrd="1" destOrd="0" presId="urn:microsoft.com/office/officeart/2008/layout/LinedList"/>
    <dgm:cxn modelId="{64017FDB-8F3A-0E4E-9DC9-222E9189C71D}" type="presParOf" srcId="{142D8FD7-855D-E34A-A18C-DB4016DA674C}" destId="{2A3328F6-38F4-8D43-8E03-C70536FE60D9}" srcOrd="2" destOrd="0" presId="urn:microsoft.com/office/officeart/2008/layout/LinedList"/>
    <dgm:cxn modelId="{D8F0E4B0-DFC7-C443-8946-7D617143E41E}" type="presParOf" srcId="{142D8FD7-855D-E34A-A18C-DB4016DA674C}" destId="{E30016A7-9985-9048-81C3-F368B8D9E539}" srcOrd="3" destOrd="0" presId="urn:microsoft.com/office/officeart/2008/layout/LinedList"/>
    <dgm:cxn modelId="{90E7228B-0BDA-B247-A0D2-9296E26EB5D8}" type="presParOf" srcId="{E30016A7-9985-9048-81C3-F368B8D9E539}" destId="{661694B2-9FFB-D748-92F4-33495FCC0DAF}" srcOrd="0" destOrd="0" presId="urn:microsoft.com/office/officeart/2008/layout/LinedList"/>
    <dgm:cxn modelId="{6169048C-B319-3A47-93A0-EF6CE2ABA404}" type="presParOf" srcId="{E30016A7-9985-9048-81C3-F368B8D9E539}" destId="{282922EA-9A76-4749-AAE1-D62A3267DD6C}" srcOrd="1" destOrd="0" presId="urn:microsoft.com/office/officeart/2008/layout/LinedList"/>
    <dgm:cxn modelId="{84F2EB65-915A-444A-87A3-130EBE062704}" type="presParOf" srcId="{142D8FD7-855D-E34A-A18C-DB4016DA674C}" destId="{A0575C88-9F84-F64D-9B3C-30D4DBE9B3CE}" srcOrd="4" destOrd="0" presId="urn:microsoft.com/office/officeart/2008/layout/LinedList"/>
    <dgm:cxn modelId="{2C9DDC91-8790-8C41-9A61-975415418AE0}" type="presParOf" srcId="{142D8FD7-855D-E34A-A18C-DB4016DA674C}" destId="{75B7E8CA-0882-9D4F-8376-2A6C3520D2FA}" srcOrd="5" destOrd="0" presId="urn:microsoft.com/office/officeart/2008/layout/LinedList"/>
    <dgm:cxn modelId="{136793E1-9183-1D48-B7F4-80EB6F5D2911}" type="presParOf" srcId="{75B7E8CA-0882-9D4F-8376-2A6C3520D2FA}" destId="{57CB8FCD-D57B-9745-A5A6-EDB92DE0AEA2}" srcOrd="0" destOrd="0" presId="urn:microsoft.com/office/officeart/2008/layout/LinedList"/>
    <dgm:cxn modelId="{776CD214-82D9-F34D-94DC-4B31F8662F99}" type="presParOf" srcId="{75B7E8CA-0882-9D4F-8376-2A6C3520D2FA}" destId="{8E7AD5C4-017F-4F4C-AE08-19C356C8B2F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8C24AF-BF1C-4D0C-A03F-DC4EC24800E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667DB00-F19C-4DE5-8055-F44E7AE34AE3}">
      <dgm:prSet/>
      <dgm:spPr/>
      <dgm:t>
        <a:bodyPr/>
        <a:lstStyle/>
        <a:p>
          <a:r>
            <a:rPr lang="it-IT" b="1"/>
            <a:t>agente</a:t>
          </a:r>
          <a:r>
            <a:rPr lang="it-IT"/>
            <a:t>: chi sono gli agenti che hanno creato, prodotto e distribuito l'informazione inquinata</a:t>
          </a:r>
          <a:endParaRPr lang="en-US"/>
        </a:p>
      </dgm:t>
    </dgm:pt>
    <dgm:pt modelId="{074AFEB6-549E-4270-955E-010C8A495176}" type="parTrans" cxnId="{CCB08A95-248D-4625-B144-ACD81E559132}">
      <dgm:prSet/>
      <dgm:spPr/>
      <dgm:t>
        <a:bodyPr/>
        <a:lstStyle/>
        <a:p>
          <a:endParaRPr lang="en-US"/>
        </a:p>
      </dgm:t>
    </dgm:pt>
    <dgm:pt modelId="{674E868B-4435-4C69-BB33-2CCECA0674F6}" type="sibTrans" cxnId="{CCB08A95-248D-4625-B144-ACD81E559132}">
      <dgm:prSet/>
      <dgm:spPr/>
      <dgm:t>
        <a:bodyPr/>
        <a:lstStyle/>
        <a:p>
          <a:endParaRPr lang="en-US"/>
        </a:p>
      </dgm:t>
    </dgm:pt>
    <dgm:pt modelId="{898E8446-5F49-444A-AF96-48B19927A6D8}">
      <dgm:prSet/>
      <dgm:spPr/>
      <dgm:t>
        <a:bodyPr/>
        <a:lstStyle/>
        <a:p>
          <a:r>
            <a:rPr lang="it-IT" b="1"/>
            <a:t>messaggio</a:t>
          </a:r>
          <a:r>
            <a:rPr lang="it-IT"/>
            <a:t>: di che messaggio si tratta? In quale formato è? Quali sono le sue caratteristiche principali?</a:t>
          </a:r>
          <a:endParaRPr lang="en-US"/>
        </a:p>
      </dgm:t>
    </dgm:pt>
    <dgm:pt modelId="{EDC6D107-AFFD-4EB1-9B18-6ED8F28D40D4}" type="parTrans" cxnId="{F272E0EC-76DE-4079-AA26-E35F27188501}">
      <dgm:prSet/>
      <dgm:spPr/>
      <dgm:t>
        <a:bodyPr/>
        <a:lstStyle/>
        <a:p>
          <a:endParaRPr lang="en-US"/>
        </a:p>
      </dgm:t>
    </dgm:pt>
    <dgm:pt modelId="{396B3EAD-2FFA-4565-8694-FF0D8DC7A21E}" type="sibTrans" cxnId="{F272E0EC-76DE-4079-AA26-E35F27188501}">
      <dgm:prSet/>
      <dgm:spPr/>
      <dgm:t>
        <a:bodyPr/>
        <a:lstStyle/>
        <a:p>
          <a:endParaRPr lang="en-US"/>
        </a:p>
      </dgm:t>
    </dgm:pt>
    <dgm:pt modelId="{E6EAF8B0-6B98-49B0-A124-63D0EE9F85F8}">
      <dgm:prSet/>
      <dgm:spPr/>
      <dgm:t>
        <a:bodyPr/>
        <a:lstStyle/>
        <a:p>
          <a:r>
            <a:rPr lang="it-IT" b="1"/>
            <a:t>Interprete</a:t>
          </a:r>
          <a:r>
            <a:rPr lang="it-IT"/>
            <a:t>: quando il messaggio è stato ricevuto dai destinatari, come è stato interpretato? Hanno risposto con delle azioni? Se sì, quali?</a:t>
          </a:r>
          <a:endParaRPr lang="en-US"/>
        </a:p>
      </dgm:t>
    </dgm:pt>
    <dgm:pt modelId="{AB8B58E3-5756-4000-AFE8-DE26E94E779D}" type="parTrans" cxnId="{CEB3DE02-4F56-47D9-8DE1-73534F57A9B2}">
      <dgm:prSet/>
      <dgm:spPr/>
      <dgm:t>
        <a:bodyPr/>
        <a:lstStyle/>
        <a:p>
          <a:endParaRPr lang="en-US"/>
        </a:p>
      </dgm:t>
    </dgm:pt>
    <dgm:pt modelId="{FD6210B3-1304-4323-98E9-0606DF8AADAC}" type="sibTrans" cxnId="{CEB3DE02-4F56-47D9-8DE1-73534F57A9B2}">
      <dgm:prSet/>
      <dgm:spPr/>
      <dgm:t>
        <a:bodyPr/>
        <a:lstStyle/>
        <a:p>
          <a:endParaRPr lang="en-US"/>
        </a:p>
      </dgm:t>
    </dgm:pt>
    <dgm:pt modelId="{B5AAF5EF-A5A9-4660-959D-2049A231E006}">
      <dgm:prSet/>
      <dgm:spPr/>
      <dgm:t>
        <a:bodyPr/>
        <a:lstStyle/>
        <a:p>
          <a:r>
            <a:rPr lang="it-IT" b="1"/>
            <a:t>Tre fasi:</a:t>
          </a:r>
          <a:endParaRPr lang="en-US"/>
        </a:p>
      </dgm:t>
    </dgm:pt>
    <dgm:pt modelId="{A5E56305-5E0F-46F9-BD06-FAB955A45FA2}" type="parTrans" cxnId="{1FC0B708-723F-42C0-9F76-2DF0E014FD0E}">
      <dgm:prSet/>
      <dgm:spPr/>
      <dgm:t>
        <a:bodyPr/>
        <a:lstStyle/>
        <a:p>
          <a:endParaRPr lang="en-US"/>
        </a:p>
      </dgm:t>
    </dgm:pt>
    <dgm:pt modelId="{0E1C5C14-1618-46D4-86AE-CA426E68B5AD}" type="sibTrans" cxnId="{1FC0B708-723F-42C0-9F76-2DF0E014FD0E}">
      <dgm:prSet/>
      <dgm:spPr/>
      <dgm:t>
        <a:bodyPr/>
        <a:lstStyle/>
        <a:p>
          <a:endParaRPr lang="en-US"/>
        </a:p>
      </dgm:t>
    </dgm:pt>
    <dgm:pt modelId="{7EB09B7E-3965-47DD-B5BB-37187B802C7F}">
      <dgm:prSet/>
      <dgm:spPr/>
      <dgm:t>
        <a:bodyPr/>
        <a:lstStyle/>
        <a:p>
          <a:r>
            <a:rPr lang="it-IT" b="1"/>
            <a:t>Creazione </a:t>
          </a:r>
          <a:r>
            <a:rPr lang="it-IT"/>
            <a:t>del messaggio</a:t>
          </a:r>
          <a:endParaRPr lang="en-US"/>
        </a:p>
      </dgm:t>
    </dgm:pt>
    <dgm:pt modelId="{D0364309-AA3F-41D7-989C-70179C509643}" type="parTrans" cxnId="{FC674FA3-74D6-4002-A0B3-C25F9BB88C20}">
      <dgm:prSet/>
      <dgm:spPr/>
      <dgm:t>
        <a:bodyPr/>
        <a:lstStyle/>
        <a:p>
          <a:endParaRPr lang="en-US"/>
        </a:p>
      </dgm:t>
    </dgm:pt>
    <dgm:pt modelId="{B28BC343-90C1-4A8A-A18C-7E857D7E1915}" type="sibTrans" cxnId="{FC674FA3-74D6-4002-A0B3-C25F9BB88C20}">
      <dgm:prSet/>
      <dgm:spPr/>
      <dgm:t>
        <a:bodyPr/>
        <a:lstStyle/>
        <a:p>
          <a:endParaRPr lang="en-US"/>
        </a:p>
      </dgm:t>
    </dgm:pt>
    <dgm:pt modelId="{E21A24EC-36EE-4FC7-940D-66EB8B5E5D3C}">
      <dgm:prSet/>
      <dgm:spPr/>
      <dgm:t>
        <a:bodyPr/>
        <a:lstStyle/>
        <a:p>
          <a:r>
            <a:rPr lang="it-IT" b="1"/>
            <a:t>Produzione</a:t>
          </a:r>
          <a:r>
            <a:rPr lang="it-IT"/>
            <a:t>. Il messaggio è trasformato in uno o più prodotti mediatici.</a:t>
          </a:r>
          <a:endParaRPr lang="en-US"/>
        </a:p>
      </dgm:t>
    </dgm:pt>
    <dgm:pt modelId="{5A6B5B08-1A11-482B-8EF5-8BE45A8BC217}" type="parTrans" cxnId="{5F38BDC3-6847-4C2F-A554-6C3DAD3B646C}">
      <dgm:prSet/>
      <dgm:spPr/>
      <dgm:t>
        <a:bodyPr/>
        <a:lstStyle/>
        <a:p>
          <a:endParaRPr lang="en-US"/>
        </a:p>
      </dgm:t>
    </dgm:pt>
    <dgm:pt modelId="{872AB164-6D89-41B2-AF01-AEC419A2E62E}" type="sibTrans" cxnId="{5F38BDC3-6847-4C2F-A554-6C3DAD3B646C}">
      <dgm:prSet/>
      <dgm:spPr/>
      <dgm:t>
        <a:bodyPr/>
        <a:lstStyle/>
        <a:p>
          <a:endParaRPr lang="en-US"/>
        </a:p>
      </dgm:t>
    </dgm:pt>
    <dgm:pt modelId="{A3FB9F20-62CF-4785-A13E-80D18140A37E}">
      <dgm:prSet/>
      <dgm:spPr/>
      <dgm:t>
        <a:bodyPr/>
        <a:lstStyle/>
        <a:p>
          <a:r>
            <a:rPr lang="it-IT" b="1"/>
            <a:t>Distribuzione</a:t>
          </a:r>
          <a:r>
            <a:rPr lang="it-IT"/>
            <a:t>. Il messaggio è diffuso su uno o più canali.</a:t>
          </a:r>
          <a:endParaRPr lang="en-US"/>
        </a:p>
      </dgm:t>
    </dgm:pt>
    <dgm:pt modelId="{526079CD-CD06-4175-B80F-0203EA31D320}" type="parTrans" cxnId="{628E98C7-2DA0-4F68-BBE8-8C685C84BF84}">
      <dgm:prSet/>
      <dgm:spPr/>
      <dgm:t>
        <a:bodyPr/>
        <a:lstStyle/>
        <a:p>
          <a:endParaRPr lang="en-US"/>
        </a:p>
      </dgm:t>
    </dgm:pt>
    <dgm:pt modelId="{84F5FF66-41A5-49AF-A15B-26B25DA4C214}" type="sibTrans" cxnId="{628E98C7-2DA0-4F68-BBE8-8C685C84BF84}">
      <dgm:prSet/>
      <dgm:spPr/>
      <dgm:t>
        <a:bodyPr/>
        <a:lstStyle/>
        <a:p>
          <a:endParaRPr lang="en-US"/>
        </a:p>
      </dgm:t>
    </dgm:pt>
    <dgm:pt modelId="{80BD594B-7BF1-4175-A548-F6FC7AF56888}">
      <dgm:prSet/>
      <dgm:spPr/>
      <dgm:t>
        <a:bodyPr/>
        <a:lstStyle/>
        <a:p>
          <a:r>
            <a:rPr lang="it-IT"/>
            <a:t>Motivazioni e interessi degli agenti variano nelle varie fasi</a:t>
          </a:r>
          <a:endParaRPr lang="en-US"/>
        </a:p>
      </dgm:t>
    </dgm:pt>
    <dgm:pt modelId="{A0218AD7-0D68-4A90-888C-5B8EADC24ABF}" type="parTrans" cxnId="{DCFCD275-F843-49BB-A4F4-72ACDA2E15F9}">
      <dgm:prSet/>
      <dgm:spPr/>
      <dgm:t>
        <a:bodyPr/>
        <a:lstStyle/>
        <a:p>
          <a:endParaRPr lang="en-US"/>
        </a:p>
      </dgm:t>
    </dgm:pt>
    <dgm:pt modelId="{CB95CEE0-B4CB-4A9A-91B3-362D8F902ADD}" type="sibTrans" cxnId="{DCFCD275-F843-49BB-A4F4-72ACDA2E15F9}">
      <dgm:prSet/>
      <dgm:spPr/>
      <dgm:t>
        <a:bodyPr/>
        <a:lstStyle/>
        <a:p>
          <a:endParaRPr lang="en-US"/>
        </a:p>
      </dgm:t>
    </dgm:pt>
    <dgm:pt modelId="{ED353E77-7C61-F846-8A71-F0E83ECDA5DD}" type="pres">
      <dgm:prSet presAssocID="{858C24AF-BF1C-4D0C-A03F-DC4EC24800E8}" presName="linear" presStyleCnt="0">
        <dgm:presLayoutVars>
          <dgm:animLvl val="lvl"/>
          <dgm:resizeHandles val="exact"/>
        </dgm:presLayoutVars>
      </dgm:prSet>
      <dgm:spPr/>
    </dgm:pt>
    <dgm:pt modelId="{9DA62331-F3E2-164A-AB49-B9436EA9B511}" type="pres">
      <dgm:prSet presAssocID="{2667DB00-F19C-4DE5-8055-F44E7AE34AE3}" presName="parentText" presStyleLbl="node1" presStyleIdx="0" presStyleCnt="5">
        <dgm:presLayoutVars>
          <dgm:chMax val="0"/>
          <dgm:bulletEnabled val="1"/>
        </dgm:presLayoutVars>
      </dgm:prSet>
      <dgm:spPr/>
    </dgm:pt>
    <dgm:pt modelId="{D3A4931B-1C35-8745-A4DA-4EC80353B2B0}" type="pres">
      <dgm:prSet presAssocID="{674E868B-4435-4C69-BB33-2CCECA0674F6}" presName="spacer" presStyleCnt="0"/>
      <dgm:spPr/>
    </dgm:pt>
    <dgm:pt modelId="{D6D85877-618C-164E-AF3E-8D518E14D294}" type="pres">
      <dgm:prSet presAssocID="{898E8446-5F49-444A-AF96-48B19927A6D8}" presName="parentText" presStyleLbl="node1" presStyleIdx="1" presStyleCnt="5">
        <dgm:presLayoutVars>
          <dgm:chMax val="0"/>
          <dgm:bulletEnabled val="1"/>
        </dgm:presLayoutVars>
      </dgm:prSet>
      <dgm:spPr/>
    </dgm:pt>
    <dgm:pt modelId="{57BA42B1-64AA-574E-B895-A357E4E8977A}" type="pres">
      <dgm:prSet presAssocID="{396B3EAD-2FFA-4565-8694-FF0D8DC7A21E}" presName="spacer" presStyleCnt="0"/>
      <dgm:spPr/>
    </dgm:pt>
    <dgm:pt modelId="{CE61B23D-4806-744B-AF37-5706A4175DFC}" type="pres">
      <dgm:prSet presAssocID="{E6EAF8B0-6B98-49B0-A124-63D0EE9F85F8}" presName="parentText" presStyleLbl="node1" presStyleIdx="2" presStyleCnt="5">
        <dgm:presLayoutVars>
          <dgm:chMax val="0"/>
          <dgm:bulletEnabled val="1"/>
        </dgm:presLayoutVars>
      </dgm:prSet>
      <dgm:spPr/>
    </dgm:pt>
    <dgm:pt modelId="{CB06E23F-8725-6546-980B-199CFE26B280}" type="pres">
      <dgm:prSet presAssocID="{FD6210B3-1304-4323-98E9-0606DF8AADAC}" presName="spacer" presStyleCnt="0"/>
      <dgm:spPr/>
    </dgm:pt>
    <dgm:pt modelId="{BBFCB200-451F-FB41-B6FB-AE2B6EAD41F3}" type="pres">
      <dgm:prSet presAssocID="{B5AAF5EF-A5A9-4660-959D-2049A231E006}" presName="parentText" presStyleLbl="node1" presStyleIdx="3" presStyleCnt="5">
        <dgm:presLayoutVars>
          <dgm:chMax val="0"/>
          <dgm:bulletEnabled val="1"/>
        </dgm:presLayoutVars>
      </dgm:prSet>
      <dgm:spPr/>
    </dgm:pt>
    <dgm:pt modelId="{510F3A3A-1F66-224E-B6D7-9A23C7C53E3E}" type="pres">
      <dgm:prSet presAssocID="{B5AAF5EF-A5A9-4660-959D-2049A231E006}" presName="childText" presStyleLbl="revTx" presStyleIdx="0" presStyleCnt="1">
        <dgm:presLayoutVars>
          <dgm:bulletEnabled val="1"/>
        </dgm:presLayoutVars>
      </dgm:prSet>
      <dgm:spPr/>
    </dgm:pt>
    <dgm:pt modelId="{306C4266-F5DD-2241-B3B0-64784276F4DF}" type="pres">
      <dgm:prSet presAssocID="{80BD594B-7BF1-4175-A548-F6FC7AF56888}" presName="parentText" presStyleLbl="node1" presStyleIdx="4" presStyleCnt="5">
        <dgm:presLayoutVars>
          <dgm:chMax val="0"/>
          <dgm:bulletEnabled val="1"/>
        </dgm:presLayoutVars>
      </dgm:prSet>
      <dgm:spPr/>
    </dgm:pt>
  </dgm:ptLst>
  <dgm:cxnLst>
    <dgm:cxn modelId="{CEB3DE02-4F56-47D9-8DE1-73534F57A9B2}" srcId="{858C24AF-BF1C-4D0C-A03F-DC4EC24800E8}" destId="{E6EAF8B0-6B98-49B0-A124-63D0EE9F85F8}" srcOrd="2" destOrd="0" parTransId="{AB8B58E3-5756-4000-AFE8-DE26E94E779D}" sibTransId="{FD6210B3-1304-4323-98E9-0606DF8AADAC}"/>
    <dgm:cxn modelId="{1FC0B708-723F-42C0-9F76-2DF0E014FD0E}" srcId="{858C24AF-BF1C-4D0C-A03F-DC4EC24800E8}" destId="{B5AAF5EF-A5A9-4660-959D-2049A231E006}" srcOrd="3" destOrd="0" parTransId="{A5E56305-5E0F-46F9-BD06-FAB955A45FA2}" sibTransId="{0E1C5C14-1618-46D4-86AE-CA426E68B5AD}"/>
    <dgm:cxn modelId="{7E0E7211-AFDD-9B4A-8DE6-6AB3167538F9}" type="presOf" srcId="{E6EAF8B0-6B98-49B0-A124-63D0EE9F85F8}" destId="{CE61B23D-4806-744B-AF37-5706A4175DFC}" srcOrd="0" destOrd="0" presId="urn:microsoft.com/office/officeart/2005/8/layout/vList2"/>
    <dgm:cxn modelId="{0253261F-641D-C54C-819C-22D10E4C1A2D}" type="presOf" srcId="{7EB09B7E-3965-47DD-B5BB-37187B802C7F}" destId="{510F3A3A-1F66-224E-B6D7-9A23C7C53E3E}" srcOrd="0" destOrd="0" presId="urn:microsoft.com/office/officeart/2005/8/layout/vList2"/>
    <dgm:cxn modelId="{60210034-CF6F-F743-9F9B-2A0C7585B59D}" type="presOf" srcId="{A3FB9F20-62CF-4785-A13E-80D18140A37E}" destId="{510F3A3A-1F66-224E-B6D7-9A23C7C53E3E}" srcOrd="0" destOrd="2" presId="urn:microsoft.com/office/officeart/2005/8/layout/vList2"/>
    <dgm:cxn modelId="{E8CAEF64-859C-9546-A18D-96C45FB2D0DC}" type="presOf" srcId="{B5AAF5EF-A5A9-4660-959D-2049A231E006}" destId="{BBFCB200-451F-FB41-B6FB-AE2B6EAD41F3}" srcOrd="0" destOrd="0" presId="urn:microsoft.com/office/officeart/2005/8/layout/vList2"/>
    <dgm:cxn modelId="{DCFCD275-F843-49BB-A4F4-72ACDA2E15F9}" srcId="{858C24AF-BF1C-4D0C-A03F-DC4EC24800E8}" destId="{80BD594B-7BF1-4175-A548-F6FC7AF56888}" srcOrd="4" destOrd="0" parTransId="{A0218AD7-0D68-4A90-888C-5B8EADC24ABF}" sibTransId="{CB95CEE0-B4CB-4A9A-91B3-362D8F902ADD}"/>
    <dgm:cxn modelId="{CCB08A95-248D-4625-B144-ACD81E559132}" srcId="{858C24AF-BF1C-4D0C-A03F-DC4EC24800E8}" destId="{2667DB00-F19C-4DE5-8055-F44E7AE34AE3}" srcOrd="0" destOrd="0" parTransId="{074AFEB6-549E-4270-955E-010C8A495176}" sibTransId="{674E868B-4435-4C69-BB33-2CCECA0674F6}"/>
    <dgm:cxn modelId="{FC674FA3-74D6-4002-A0B3-C25F9BB88C20}" srcId="{B5AAF5EF-A5A9-4660-959D-2049A231E006}" destId="{7EB09B7E-3965-47DD-B5BB-37187B802C7F}" srcOrd="0" destOrd="0" parTransId="{D0364309-AA3F-41D7-989C-70179C509643}" sibTransId="{B28BC343-90C1-4A8A-A18C-7E857D7E1915}"/>
    <dgm:cxn modelId="{EEF5D6AE-6931-2E4D-8B5C-EC60A04D095D}" type="presOf" srcId="{898E8446-5F49-444A-AF96-48B19927A6D8}" destId="{D6D85877-618C-164E-AF3E-8D518E14D294}" srcOrd="0" destOrd="0" presId="urn:microsoft.com/office/officeart/2005/8/layout/vList2"/>
    <dgm:cxn modelId="{6A54EDB2-AFAC-1744-A897-E7770E4A6B2A}" type="presOf" srcId="{80BD594B-7BF1-4175-A548-F6FC7AF56888}" destId="{306C4266-F5DD-2241-B3B0-64784276F4DF}" srcOrd="0" destOrd="0" presId="urn:microsoft.com/office/officeart/2005/8/layout/vList2"/>
    <dgm:cxn modelId="{C56535C3-520C-0C4E-81D9-0532D2780FFD}" type="presOf" srcId="{858C24AF-BF1C-4D0C-A03F-DC4EC24800E8}" destId="{ED353E77-7C61-F846-8A71-F0E83ECDA5DD}" srcOrd="0" destOrd="0" presId="urn:microsoft.com/office/officeart/2005/8/layout/vList2"/>
    <dgm:cxn modelId="{5F38BDC3-6847-4C2F-A554-6C3DAD3B646C}" srcId="{B5AAF5EF-A5A9-4660-959D-2049A231E006}" destId="{E21A24EC-36EE-4FC7-940D-66EB8B5E5D3C}" srcOrd="1" destOrd="0" parTransId="{5A6B5B08-1A11-482B-8EF5-8BE45A8BC217}" sibTransId="{872AB164-6D89-41B2-AF01-AEC419A2E62E}"/>
    <dgm:cxn modelId="{628E98C7-2DA0-4F68-BBE8-8C685C84BF84}" srcId="{B5AAF5EF-A5A9-4660-959D-2049A231E006}" destId="{A3FB9F20-62CF-4785-A13E-80D18140A37E}" srcOrd="2" destOrd="0" parTransId="{526079CD-CD06-4175-B80F-0203EA31D320}" sibTransId="{84F5FF66-41A5-49AF-A15B-26B25DA4C214}"/>
    <dgm:cxn modelId="{294CD4DF-056F-3E43-9266-048249822DBF}" type="presOf" srcId="{2667DB00-F19C-4DE5-8055-F44E7AE34AE3}" destId="{9DA62331-F3E2-164A-AB49-B9436EA9B511}" srcOrd="0" destOrd="0" presId="urn:microsoft.com/office/officeart/2005/8/layout/vList2"/>
    <dgm:cxn modelId="{F272E0EC-76DE-4079-AA26-E35F27188501}" srcId="{858C24AF-BF1C-4D0C-A03F-DC4EC24800E8}" destId="{898E8446-5F49-444A-AF96-48B19927A6D8}" srcOrd="1" destOrd="0" parTransId="{EDC6D107-AFFD-4EB1-9B18-6ED8F28D40D4}" sibTransId="{396B3EAD-2FFA-4565-8694-FF0D8DC7A21E}"/>
    <dgm:cxn modelId="{84CE5FED-DCAD-4148-B0B0-9F46D459A84A}" type="presOf" srcId="{E21A24EC-36EE-4FC7-940D-66EB8B5E5D3C}" destId="{510F3A3A-1F66-224E-B6D7-9A23C7C53E3E}" srcOrd="0" destOrd="1" presId="urn:microsoft.com/office/officeart/2005/8/layout/vList2"/>
    <dgm:cxn modelId="{7BE91893-A3A3-F34F-BA72-DD3E190E6DF5}" type="presParOf" srcId="{ED353E77-7C61-F846-8A71-F0E83ECDA5DD}" destId="{9DA62331-F3E2-164A-AB49-B9436EA9B511}" srcOrd="0" destOrd="0" presId="urn:microsoft.com/office/officeart/2005/8/layout/vList2"/>
    <dgm:cxn modelId="{F9E5282F-B7E4-0D47-92F1-EDFBF35833EA}" type="presParOf" srcId="{ED353E77-7C61-F846-8A71-F0E83ECDA5DD}" destId="{D3A4931B-1C35-8745-A4DA-4EC80353B2B0}" srcOrd="1" destOrd="0" presId="urn:microsoft.com/office/officeart/2005/8/layout/vList2"/>
    <dgm:cxn modelId="{DE30FEC5-A114-8749-B133-F2959B2A21E8}" type="presParOf" srcId="{ED353E77-7C61-F846-8A71-F0E83ECDA5DD}" destId="{D6D85877-618C-164E-AF3E-8D518E14D294}" srcOrd="2" destOrd="0" presId="urn:microsoft.com/office/officeart/2005/8/layout/vList2"/>
    <dgm:cxn modelId="{4D1B687E-C533-534A-918F-3DB7CE09E264}" type="presParOf" srcId="{ED353E77-7C61-F846-8A71-F0E83ECDA5DD}" destId="{57BA42B1-64AA-574E-B895-A357E4E8977A}" srcOrd="3" destOrd="0" presId="urn:microsoft.com/office/officeart/2005/8/layout/vList2"/>
    <dgm:cxn modelId="{135076D3-7937-F240-8AD9-FF3A0FDC41A0}" type="presParOf" srcId="{ED353E77-7C61-F846-8A71-F0E83ECDA5DD}" destId="{CE61B23D-4806-744B-AF37-5706A4175DFC}" srcOrd="4" destOrd="0" presId="urn:microsoft.com/office/officeart/2005/8/layout/vList2"/>
    <dgm:cxn modelId="{189519E4-C66D-5F49-8ABF-11EE788678F0}" type="presParOf" srcId="{ED353E77-7C61-F846-8A71-F0E83ECDA5DD}" destId="{CB06E23F-8725-6546-980B-199CFE26B280}" srcOrd="5" destOrd="0" presId="urn:microsoft.com/office/officeart/2005/8/layout/vList2"/>
    <dgm:cxn modelId="{50AAF5FF-8764-3640-8B5D-D5248E3A5E5E}" type="presParOf" srcId="{ED353E77-7C61-F846-8A71-F0E83ECDA5DD}" destId="{BBFCB200-451F-FB41-B6FB-AE2B6EAD41F3}" srcOrd="6" destOrd="0" presId="urn:microsoft.com/office/officeart/2005/8/layout/vList2"/>
    <dgm:cxn modelId="{F91B2094-CB12-F641-93DA-EC764A1868B1}" type="presParOf" srcId="{ED353E77-7C61-F846-8A71-F0E83ECDA5DD}" destId="{510F3A3A-1F66-224E-B6D7-9A23C7C53E3E}" srcOrd="7" destOrd="0" presId="urn:microsoft.com/office/officeart/2005/8/layout/vList2"/>
    <dgm:cxn modelId="{E8EB9C30-443D-964B-9B1D-C96BB1717168}" type="presParOf" srcId="{ED353E77-7C61-F846-8A71-F0E83ECDA5DD}" destId="{306C4266-F5DD-2241-B3B0-64784276F4D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ACDA33-6729-4E06-B201-04BA4DF49B8C}"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085CD43D-5063-4376-B889-C15B57EEAD80}">
      <dgm:prSet custT="1"/>
      <dgm:spPr/>
      <dgm:t>
        <a:bodyPr/>
        <a:lstStyle/>
        <a:p>
          <a:r>
            <a:rPr lang="it-IT" sz="1800" dirty="0"/>
            <a:t>Governi (servizi di intelligence, servizi di pubbliche relazioni),  partiti politici, grandi gruppi commerciali, industriali, o dell'informazione (lobbisti). </a:t>
          </a:r>
          <a:endParaRPr lang="en-US" sz="1800" dirty="0"/>
        </a:p>
      </dgm:t>
    </dgm:pt>
    <dgm:pt modelId="{6B3B6F97-EC93-4FC3-9AB8-DFB7C1230776}" type="parTrans" cxnId="{61E91314-E18C-40E9-A542-35BDDF77F3BE}">
      <dgm:prSet/>
      <dgm:spPr/>
      <dgm:t>
        <a:bodyPr/>
        <a:lstStyle/>
        <a:p>
          <a:endParaRPr lang="en-US"/>
        </a:p>
      </dgm:t>
    </dgm:pt>
    <dgm:pt modelId="{BE891CA5-2962-46D0-9D06-50482D867A4F}" type="sibTrans" cxnId="{61E91314-E18C-40E9-A542-35BDDF77F3BE}">
      <dgm:prSet/>
      <dgm:spPr/>
      <dgm:t>
        <a:bodyPr/>
        <a:lstStyle/>
        <a:p>
          <a:endParaRPr lang="en-US"/>
        </a:p>
      </dgm:t>
    </dgm:pt>
    <dgm:pt modelId="{A98F4D97-5224-41F9-9E15-F6A4E1433372}">
      <dgm:prSet custT="1"/>
      <dgm:spPr/>
      <dgm:t>
        <a:bodyPr/>
        <a:lstStyle/>
        <a:p>
          <a:r>
            <a:rPr lang="it-IT" sz="2800" dirty="0"/>
            <a:t>Grandi capacità finanziarie e organizzative</a:t>
          </a:r>
          <a:endParaRPr lang="en-US" sz="2800" dirty="0"/>
        </a:p>
      </dgm:t>
    </dgm:pt>
    <dgm:pt modelId="{DA8D7DAA-8C0C-4EE2-9A53-84EA4B695532}" type="parTrans" cxnId="{0F25DCD4-71E3-4DE2-A565-F3C0923AE564}">
      <dgm:prSet/>
      <dgm:spPr/>
      <dgm:t>
        <a:bodyPr/>
        <a:lstStyle/>
        <a:p>
          <a:endParaRPr lang="en-US"/>
        </a:p>
      </dgm:t>
    </dgm:pt>
    <dgm:pt modelId="{3CCBD92C-BC20-4EAA-A705-E3BD2E446E98}" type="sibTrans" cxnId="{0F25DCD4-71E3-4DE2-A565-F3C0923AE564}">
      <dgm:prSet/>
      <dgm:spPr/>
      <dgm:t>
        <a:bodyPr/>
        <a:lstStyle/>
        <a:p>
          <a:endParaRPr lang="en-US"/>
        </a:p>
      </dgm:t>
    </dgm:pt>
    <dgm:pt modelId="{12CA23FF-2DA9-4DF7-BF0E-733316FB1DEC}">
      <dgm:prSet custT="1"/>
      <dgm:spPr/>
      <dgm:t>
        <a:bodyPr/>
        <a:lstStyle/>
        <a:p>
          <a:r>
            <a:rPr lang="it-IT" sz="1600" dirty="0"/>
            <a:t>Esempio:  "operazioni di influenza" russe. </a:t>
          </a:r>
          <a:endParaRPr lang="en-US" sz="1600" dirty="0"/>
        </a:p>
      </dgm:t>
    </dgm:pt>
    <dgm:pt modelId="{639C9F67-10D6-4808-943B-E5ECD8067246}" type="parTrans" cxnId="{0D2F1601-DDA5-4CC5-996D-2D244D7412E8}">
      <dgm:prSet/>
      <dgm:spPr/>
      <dgm:t>
        <a:bodyPr/>
        <a:lstStyle/>
        <a:p>
          <a:endParaRPr lang="en-US"/>
        </a:p>
      </dgm:t>
    </dgm:pt>
    <dgm:pt modelId="{B765E16D-01BD-4C7F-8C12-EDF7405F0384}" type="sibTrans" cxnId="{0D2F1601-DDA5-4CC5-996D-2D244D7412E8}">
      <dgm:prSet/>
      <dgm:spPr/>
      <dgm:t>
        <a:bodyPr/>
        <a:lstStyle/>
        <a:p>
          <a:endParaRPr lang="en-US"/>
        </a:p>
      </dgm:t>
    </dgm:pt>
    <dgm:pt modelId="{E0CBF429-0096-4AEA-9E97-A34521F72DB6}">
      <dgm:prSet custT="1"/>
      <dgm:spPr/>
      <dgm:t>
        <a:bodyPr/>
        <a:lstStyle/>
        <a:p>
          <a:r>
            <a:rPr lang="it-IT" sz="1400" dirty="0"/>
            <a:t>piattaforme ufficiali: </a:t>
          </a:r>
          <a:r>
            <a:rPr lang="it-IT" sz="1400" b="1" dirty="0"/>
            <a:t>Sputnik</a:t>
          </a:r>
          <a:r>
            <a:rPr lang="it-IT" sz="1400" dirty="0"/>
            <a:t> o </a:t>
          </a:r>
          <a:r>
            <a:rPr lang="it-IT" sz="1400" b="1" dirty="0"/>
            <a:t>Russia </a:t>
          </a:r>
          <a:r>
            <a:rPr lang="it-IT" sz="1400" b="1" dirty="0" err="1"/>
            <a:t>Today</a:t>
          </a:r>
          <a:r>
            <a:rPr lang="it-IT" sz="1400" b="1" dirty="0"/>
            <a:t>; </a:t>
          </a:r>
          <a:r>
            <a:rPr lang="it-IT" sz="1400" dirty="0"/>
            <a:t>vari altri siti meno appariscenti</a:t>
          </a:r>
          <a:endParaRPr lang="en-US" sz="1400" dirty="0"/>
        </a:p>
      </dgm:t>
    </dgm:pt>
    <dgm:pt modelId="{2F768353-6167-4BA0-ADB2-238A7D1DB9A5}" type="parTrans" cxnId="{F54B70BB-34A9-4785-8B95-A9280382A0AD}">
      <dgm:prSet/>
      <dgm:spPr/>
      <dgm:t>
        <a:bodyPr/>
        <a:lstStyle/>
        <a:p>
          <a:endParaRPr lang="en-US"/>
        </a:p>
      </dgm:t>
    </dgm:pt>
    <dgm:pt modelId="{F2C3F62A-819A-4D37-9FE0-E829C8E368E8}" type="sibTrans" cxnId="{F54B70BB-34A9-4785-8B95-A9280382A0AD}">
      <dgm:prSet/>
      <dgm:spPr/>
      <dgm:t>
        <a:bodyPr/>
        <a:lstStyle/>
        <a:p>
          <a:endParaRPr lang="en-US"/>
        </a:p>
      </dgm:t>
    </dgm:pt>
    <dgm:pt modelId="{38BBB2CE-5355-4A0E-AB96-A39A6B4B00C3}">
      <dgm:prSet custT="1"/>
      <dgm:spPr/>
      <dgm:t>
        <a:bodyPr/>
        <a:lstStyle/>
        <a:p>
          <a:r>
            <a:rPr lang="it-IT" sz="1400" dirty="0"/>
            <a:t>Sostenuti da grandi </a:t>
          </a:r>
          <a:r>
            <a:rPr lang="it-IT" sz="1400" dirty="0" err="1"/>
            <a:t>Trolls</a:t>
          </a:r>
          <a:r>
            <a:rPr lang="it-IT" sz="1400" dirty="0"/>
            <a:t> </a:t>
          </a:r>
          <a:r>
            <a:rPr lang="it-IT" sz="1400" dirty="0" err="1"/>
            <a:t>Factories</a:t>
          </a:r>
          <a:r>
            <a:rPr lang="it-IT" sz="1400" dirty="0"/>
            <a:t> e Click </a:t>
          </a:r>
          <a:r>
            <a:rPr lang="it-IT" sz="1400" dirty="0" err="1"/>
            <a:t>Farms</a:t>
          </a:r>
          <a:r>
            <a:rPr lang="it-IT" sz="1400" dirty="0"/>
            <a:t>, con </a:t>
          </a:r>
          <a:r>
            <a:rPr lang="it-IT" sz="1400" dirty="0" err="1"/>
            <a:t>bots</a:t>
          </a:r>
          <a:r>
            <a:rPr lang="it-IT" sz="1400" dirty="0"/>
            <a:t> e </a:t>
          </a:r>
          <a:r>
            <a:rPr lang="it-IT" sz="1400" dirty="0" err="1"/>
            <a:t>cyborgs</a:t>
          </a:r>
          <a:r>
            <a:rPr lang="it-IT" sz="1400" dirty="0"/>
            <a:t>. </a:t>
          </a:r>
          <a:endParaRPr lang="en-US" sz="1400" dirty="0"/>
        </a:p>
      </dgm:t>
    </dgm:pt>
    <dgm:pt modelId="{389D6FB3-F335-42EA-874A-A5D2CF35BCD5}" type="parTrans" cxnId="{444CAFAB-2671-4D87-97D6-90707D604FC8}">
      <dgm:prSet/>
      <dgm:spPr/>
      <dgm:t>
        <a:bodyPr/>
        <a:lstStyle/>
        <a:p>
          <a:endParaRPr lang="en-US"/>
        </a:p>
      </dgm:t>
    </dgm:pt>
    <dgm:pt modelId="{B41162F9-7C40-47A8-84C1-E36A9EEFC025}" type="sibTrans" cxnId="{444CAFAB-2671-4D87-97D6-90707D604FC8}">
      <dgm:prSet/>
      <dgm:spPr/>
      <dgm:t>
        <a:bodyPr/>
        <a:lstStyle/>
        <a:p>
          <a:endParaRPr lang="en-US"/>
        </a:p>
      </dgm:t>
    </dgm:pt>
    <dgm:pt modelId="{221551BF-E4BC-443A-A836-7BAA50E4C231}">
      <dgm:prSet custT="1"/>
      <dgm:spPr/>
      <dgm:t>
        <a:bodyPr/>
        <a:lstStyle/>
        <a:p>
          <a:r>
            <a:rPr lang="it-IT" sz="1400" dirty="0"/>
            <a:t>grande volume di messaggi con molti formati (testi, immagini, video, </a:t>
          </a:r>
          <a:r>
            <a:rPr lang="it-IT" sz="1400" dirty="0" err="1"/>
            <a:t>meme</a:t>
          </a:r>
          <a:r>
            <a:rPr lang="it-IT" sz="1400" dirty="0"/>
            <a:t>). </a:t>
          </a:r>
          <a:endParaRPr lang="en-US" sz="1400" dirty="0"/>
        </a:p>
      </dgm:t>
    </dgm:pt>
    <dgm:pt modelId="{EFA6BA3D-4D1D-42FE-AB90-B8C7918261EB}" type="parTrans" cxnId="{3F3F9D6E-1196-41DC-90E1-3C0E8DE31706}">
      <dgm:prSet/>
      <dgm:spPr/>
      <dgm:t>
        <a:bodyPr/>
        <a:lstStyle/>
        <a:p>
          <a:endParaRPr lang="en-US"/>
        </a:p>
      </dgm:t>
    </dgm:pt>
    <dgm:pt modelId="{DD1742D1-1003-49C0-BAA4-DE607B333659}" type="sibTrans" cxnId="{3F3F9D6E-1196-41DC-90E1-3C0E8DE31706}">
      <dgm:prSet/>
      <dgm:spPr/>
      <dgm:t>
        <a:bodyPr/>
        <a:lstStyle/>
        <a:p>
          <a:endParaRPr lang="en-US"/>
        </a:p>
      </dgm:t>
    </dgm:pt>
    <dgm:pt modelId="{D55C0167-1183-4E3E-8310-00D068D0E93A}">
      <dgm:prSet custT="1"/>
      <dgm:spPr/>
      <dgm:t>
        <a:bodyPr/>
        <a:lstStyle/>
        <a:p>
          <a:r>
            <a:rPr lang="it-IT" sz="1600" dirty="0"/>
            <a:t>Spesso i messaggi lanciati da piattaforme diverse sono tra loro </a:t>
          </a:r>
          <a:r>
            <a:rPr lang="it-IT" sz="1600" b="1" dirty="0"/>
            <a:t>contraddittori</a:t>
          </a:r>
          <a:r>
            <a:rPr lang="it-IT" sz="1600" dirty="0"/>
            <a:t>, sia per colpire audience in </a:t>
          </a:r>
          <a:r>
            <a:rPr lang="it-IT" sz="1600" i="1" dirty="0" err="1"/>
            <a:t>echo</a:t>
          </a:r>
          <a:r>
            <a:rPr lang="it-IT" sz="1600" i="1" dirty="0"/>
            <a:t> </a:t>
          </a:r>
          <a:r>
            <a:rPr lang="it-IT" sz="1600" i="1" dirty="0" err="1"/>
            <a:t>chambers</a:t>
          </a:r>
          <a:r>
            <a:rPr lang="it-IT" sz="1600" i="1" dirty="0"/>
            <a:t> </a:t>
          </a:r>
          <a:r>
            <a:rPr lang="it-IT" sz="1600" dirty="0"/>
            <a:t>differenti (politicamente sia a destra sia a sinistra), sia per creare diffusa </a:t>
          </a:r>
          <a:r>
            <a:rPr lang="it-IT" sz="1600" b="1" i="1" dirty="0"/>
            <a:t>sfiducia</a:t>
          </a:r>
          <a:r>
            <a:rPr lang="it-IT" sz="1600" dirty="0"/>
            <a:t> verso l'affidabilità dei media tradizionali, e per indurre </a:t>
          </a:r>
          <a:r>
            <a:rPr lang="it-IT" sz="1600" b="1" i="1" dirty="0"/>
            <a:t>confusione</a:t>
          </a:r>
          <a:r>
            <a:rPr lang="it-IT" sz="1600" dirty="0"/>
            <a:t> nel pubblico. </a:t>
          </a:r>
          <a:endParaRPr lang="en-US" sz="1600" dirty="0"/>
        </a:p>
      </dgm:t>
    </dgm:pt>
    <dgm:pt modelId="{177F6EC6-C25C-417D-8BED-FBE9EE66F1A7}" type="parTrans" cxnId="{1DD8BD65-F49B-4234-B202-758FD0FECF5C}">
      <dgm:prSet/>
      <dgm:spPr/>
      <dgm:t>
        <a:bodyPr/>
        <a:lstStyle/>
        <a:p>
          <a:endParaRPr lang="en-US"/>
        </a:p>
      </dgm:t>
    </dgm:pt>
    <dgm:pt modelId="{C3A4909A-D2AB-44A6-9DD3-14A360750026}" type="sibTrans" cxnId="{1DD8BD65-F49B-4234-B202-758FD0FECF5C}">
      <dgm:prSet/>
      <dgm:spPr/>
      <dgm:t>
        <a:bodyPr/>
        <a:lstStyle/>
        <a:p>
          <a:endParaRPr lang="en-US"/>
        </a:p>
      </dgm:t>
    </dgm:pt>
    <dgm:pt modelId="{E18B76C0-B39F-457E-9826-5B16EABF567E}">
      <dgm:prSet/>
      <dgm:spPr/>
      <dgm:t>
        <a:bodyPr/>
        <a:lstStyle/>
        <a:p>
          <a:r>
            <a:rPr lang="it-IT"/>
            <a:t>non solo la Russia, ma almeno altri</a:t>
          </a:r>
          <a:r>
            <a:rPr lang="it-IT" b="1"/>
            <a:t> 28 </a:t>
          </a:r>
          <a:r>
            <a:rPr lang="it-IT"/>
            <a:t>paesi fanno ricorso sistematicamente a strategie di disinformazione.</a:t>
          </a:r>
          <a:endParaRPr lang="en-US"/>
        </a:p>
      </dgm:t>
    </dgm:pt>
    <dgm:pt modelId="{B37CEA50-AD18-4DC3-A234-F5BC0149BF7B}" type="parTrans" cxnId="{E9B0A660-D027-4B1A-A8A5-986CC875004E}">
      <dgm:prSet/>
      <dgm:spPr/>
      <dgm:t>
        <a:bodyPr/>
        <a:lstStyle/>
        <a:p>
          <a:endParaRPr lang="en-US"/>
        </a:p>
      </dgm:t>
    </dgm:pt>
    <dgm:pt modelId="{6B4C3E42-A824-475C-8122-E9921A0D36C1}" type="sibTrans" cxnId="{E9B0A660-D027-4B1A-A8A5-986CC875004E}">
      <dgm:prSet/>
      <dgm:spPr/>
      <dgm:t>
        <a:bodyPr/>
        <a:lstStyle/>
        <a:p>
          <a:endParaRPr lang="en-US"/>
        </a:p>
      </dgm:t>
    </dgm:pt>
    <dgm:pt modelId="{E97C66CE-7BE6-4AF4-BE15-1EDC86A02B01}">
      <dgm:prSet/>
      <dgm:spPr/>
      <dgm:t>
        <a:bodyPr/>
        <a:lstStyle/>
        <a:p>
          <a:r>
            <a:rPr lang="it-IT" dirty="0"/>
            <a:t>l'uso di tecniche di disinformazione sul web da parte dei PR di partiti politici è molto diffuso in </a:t>
          </a:r>
          <a:r>
            <a:rPr lang="it-IT" b="1" dirty="0"/>
            <a:t>tutto</a:t>
          </a:r>
          <a:r>
            <a:rPr lang="it-IT" dirty="0"/>
            <a:t> il mondo. </a:t>
          </a:r>
          <a:br>
            <a:rPr lang="it-IT" dirty="0"/>
          </a:br>
          <a:endParaRPr lang="en-US" dirty="0"/>
        </a:p>
      </dgm:t>
    </dgm:pt>
    <dgm:pt modelId="{2B096E4C-924E-4030-917B-7EAA6147C2BB}" type="parTrans" cxnId="{4EB9A50E-4001-4FA9-9930-303F600DD9E8}">
      <dgm:prSet/>
      <dgm:spPr/>
      <dgm:t>
        <a:bodyPr/>
        <a:lstStyle/>
        <a:p>
          <a:endParaRPr lang="en-US"/>
        </a:p>
      </dgm:t>
    </dgm:pt>
    <dgm:pt modelId="{F5015CB6-508A-49AA-8674-9DCC470F9539}" type="sibTrans" cxnId="{4EB9A50E-4001-4FA9-9930-303F600DD9E8}">
      <dgm:prSet/>
      <dgm:spPr/>
      <dgm:t>
        <a:bodyPr/>
        <a:lstStyle/>
        <a:p>
          <a:endParaRPr lang="en-US"/>
        </a:p>
      </dgm:t>
    </dgm:pt>
    <dgm:pt modelId="{2079AC07-FC5C-0945-BC62-547316E64451}" type="pres">
      <dgm:prSet presAssocID="{27ACDA33-6729-4E06-B201-04BA4DF49B8C}" presName="diagram" presStyleCnt="0">
        <dgm:presLayoutVars>
          <dgm:dir/>
          <dgm:resizeHandles val="exact"/>
        </dgm:presLayoutVars>
      </dgm:prSet>
      <dgm:spPr/>
    </dgm:pt>
    <dgm:pt modelId="{28490AD8-5452-2F43-B904-1A826244A9AB}" type="pres">
      <dgm:prSet presAssocID="{085CD43D-5063-4376-B889-C15B57EEAD80}" presName="node" presStyleLbl="node1" presStyleIdx="0" presStyleCnt="6">
        <dgm:presLayoutVars>
          <dgm:bulletEnabled val="1"/>
        </dgm:presLayoutVars>
      </dgm:prSet>
      <dgm:spPr/>
    </dgm:pt>
    <dgm:pt modelId="{333D0FE2-A6E5-A34F-8E3A-999E3C84C73B}" type="pres">
      <dgm:prSet presAssocID="{BE891CA5-2962-46D0-9D06-50482D867A4F}" presName="sibTrans" presStyleCnt="0"/>
      <dgm:spPr/>
    </dgm:pt>
    <dgm:pt modelId="{951D3475-AFCB-124E-BC7E-04FE1BA48EEE}" type="pres">
      <dgm:prSet presAssocID="{A98F4D97-5224-41F9-9E15-F6A4E1433372}" presName="node" presStyleLbl="node1" presStyleIdx="1" presStyleCnt="6">
        <dgm:presLayoutVars>
          <dgm:bulletEnabled val="1"/>
        </dgm:presLayoutVars>
      </dgm:prSet>
      <dgm:spPr/>
    </dgm:pt>
    <dgm:pt modelId="{2B5FA414-65F6-5344-96A2-E49338969A07}" type="pres">
      <dgm:prSet presAssocID="{3CCBD92C-BC20-4EAA-A705-E3BD2E446E98}" presName="sibTrans" presStyleCnt="0"/>
      <dgm:spPr/>
    </dgm:pt>
    <dgm:pt modelId="{1B0DD83B-5171-C24F-AEBF-D91D0A9BDD8B}" type="pres">
      <dgm:prSet presAssocID="{12CA23FF-2DA9-4DF7-BF0E-733316FB1DEC}" presName="node" presStyleLbl="node1" presStyleIdx="2" presStyleCnt="6">
        <dgm:presLayoutVars>
          <dgm:bulletEnabled val="1"/>
        </dgm:presLayoutVars>
      </dgm:prSet>
      <dgm:spPr/>
    </dgm:pt>
    <dgm:pt modelId="{A061AD83-20DA-3840-A3CA-A40619E0D2D9}" type="pres">
      <dgm:prSet presAssocID="{B765E16D-01BD-4C7F-8C12-EDF7405F0384}" presName="sibTrans" presStyleCnt="0"/>
      <dgm:spPr/>
    </dgm:pt>
    <dgm:pt modelId="{0B12BC6E-2E20-0F4E-8F0E-A856F11862EA}" type="pres">
      <dgm:prSet presAssocID="{D55C0167-1183-4E3E-8310-00D068D0E93A}" presName="node" presStyleLbl="node1" presStyleIdx="3" presStyleCnt="6">
        <dgm:presLayoutVars>
          <dgm:bulletEnabled val="1"/>
        </dgm:presLayoutVars>
      </dgm:prSet>
      <dgm:spPr/>
    </dgm:pt>
    <dgm:pt modelId="{A233E60B-222E-1A42-9FD8-C6028458670B}" type="pres">
      <dgm:prSet presAssocID="{C3A4909A-D2AB-44A6-9DD3-14A360750026}" presName="sibTrans" presStyleCnt="0"/>
      <dgm:spPr/>
    </dgm:pt>
    <dgm:pt modelId="{A129B0C1-8C7A-4A46-A0D1-4F95331C240E}" type="pres">
      <dgm:prSet presAssocID="{E18B76C0-B39F-457E-9826-5B16EABF567E}" presName="node" presStyleLbl="node1" presStyleIdx="4" presStyleCnt="6">
        <dgm:presLayoutVars>
          <dgm:bulletEnabled val="1"/>
        </dgm:presLayoutVars>
      </dgm:prSet>
      <dgm:spPr/>
    </dgm:pt>
    <dgm:pt modelId="{D8A70415-F2A7-A741-9BE6-4AB07C3596E9}" type="pres">
      <dgm:prSet presAssocID="{6B4C3E42-A824-475C-8122-E9921A0D36C1}" presName="sibTrans" presStyleCnt="0"/>
      <dgm:spPr/>
    </dgm:pt>
    <dgm:pt modelId="{C32DBDAF-7FCA-F242-B13A-7296D4DCB59A}" type="pres">
      <dgm:prSet presAssocID="{E97C66CE-7BE6-4AF4-BE15-1EDC86A02B01}" presName="node" presStyleLbl="node1" presStyleIdx="5" presStyleCnt="6">
        <dgm:presLayoutVars>
          <dgm:bulletEnabled val="1"/>
        </dgm:presLayoutVars>
      </dgm:prSet>
      <dgm:spPr/>
    </dgm:pt>
  </dgm:ptLst>
  <dgm:cxnLst>
    <dgm:cxn modelId="{0D2F1601-DDA5-4CC5-996D-2D244D7412E8}" srcId="{27ACDA33-6729-4E06-B201-04BA4DF49B8C}" destId="{12CA23FF-2DA9-4DF7-BF0E-733316FB1DEC}" srcOrd="2" destOrd="0" parTransId="{639C9F67-10D6-4808-943B-E5ECD8067246}" sibTransId="{B765E16D-01BD-4C7F-8C12-EDF7405F0384}"/>
    <dgm:cxn modelId="{4EB9A50E-4001-4FA9-9930-303F600DD9E8}" srcId="{27ACDA33-6729-4E06-B201-04BA4DF49B8C}" destId="{E97C66CE-7BE6-4AF4-BE15-1EDC86A02B01}" srcOrd="5" destOrd="0" parTransId="{2B096E4C-924E-4030-917B-7EAA6147C2BB}" sibTransId="{F5015CB6-508A-49AA-8674-9DCC470F9539}"/>
    <dgm:cxn modelId="{61E91314-E18C-40E9-A542-35BDDF77F3BE}" srcId="{27ACDA33-6729-4E06-B201-04BA4DF49B8C}" destId="{085CD43D-5063-4376-B889-C15B57EEAD80}" srcOrd="0" destOrd="0" parTransId="{6B3B6F97-EC93-4FC3-9AB8-DFB7C1230776}" sibTransId="{BE891CA5-2962-46D0-9D06-50482D867A4F}"/>
    <dgm:cxn modelId="{27FCF11E-B94F-DC4D-A77D-336BD3B5E250}" type="presOf" srcId="{A98F4D97-5224-41F9-9E15-F6A4E1433372}" destId="{951D3475-AFCB-124E-BC7E-04FE1BA48EEE}" srcOrd="0" destOrd="0" presId="urn:microsoft.com/office/officeart/2005/8/layout/default"/>
    <dgm:cxn modelId="{6FD5B622-028A-8C42-B58C-06DCF0D772E5}" type="presOf" srcId="{27ACDA33-6729-4E06-B201-04BA4DF49B8C}" destId="{2079AC07-FC5C-0945-BC62-547316E64451}" srcOrd="0" destOrd="0" presId="urn:microsoft.com/office/officeart/2005/8/layout/default"/>
    <dgm:cxn modelId="{A723192D-E42D-2647-B41B-9D24AE68A652}" type="presOf" srcId="{E97C66CE-7BE6-4AF4-BE15-1EDC86A02B01}" destId="{C32DBDAF-7FCA-F242-B13A-7296D4DCB59A}" srcOrd="0" destOrd="0" presId="urn:microsoft.com/office/officeart/2005/8/layout/default"/>
    <dgm:cxn modelId="{0EFBBE3B-68B4-5846-9D4C-715BCBEE668D}" type="presOf" srcId="{221551BF-E4BC-443A-A836-7BAA50E4C231}" destId="{1B0DD83B-5171-C24F-AEBF-D91D0A9BDD8B}" srcOrd="0" destOrd="3" presId="urn:microsoft.com/office/officeart/2005/8/layout/default"/>
    <dgm:cxn modelId="{2FE00445-3F6A-D347-90D6-5DA83259D372}" type="presOf" srcId="{38BBB2CE-5355-4A0E-AB96-A39A6B4B00C3}" destId="{1B0DD83B-5171-C24F-AEBF-D91D0A9BDD8B}" srcOrd="0" destOrd="2" presId="urn:microsoft.com/office/officeart/2005/8/layout/default"/>
    <dgm:cxn modelId="{E9B0A660-D027-4B1A-A8A5-986CC875004E}" srcId="{27ACDA33-6729-4E06-B201-04BA4DF49B8C}" destId="{E18B76C0-B39F-457E-9826-5B16EABF567E}" srcOrd="4" destOrd="0" parTransId="{B37CEA50-AD18-4DC3-A234-F5BC0149BF7B}" sibTransId="{6B4C3E42-A824-475C-8122-E9921A0D36C1}"/>
    <dgm:cxn modelId="{CDD8F164-B2D4-014E-91AA-8431BD1A0544}" type="presOf" srcId="{E0CBF429-0096-4AEA-9E97-A34521F72DB6}" destId="{1B0DD83B-5171-C24F-AEBF-D91D0A9BDD8B}" srcOrd="0" destOrd="1" presId="urn:microsoft.com/office/officeart/2005/8/layout/default"/>
    <dgm:cxn modelId="{1DD8BD65-F49B-4234-B202-758FD0FECF5C}" srcId="{27ACDA33-6729-4E06-B201-04BA4DF49B8C}" destId="{D55C0167-1183-4E3E-8310-00D068D0E93A}" srcOrd="3" destOrd="0" parTransId="{177F6EC6-C25C-417D-8BED-FBE9EE66F1A7}" sibTransId="{C3A4909A-D2AB-44A6-9DD3-14A360750026}"/>
    <dgm:cxn modelId="{3F3F9D6E-1196-41DC-90E1-3C0E8DE31706}" srcId="{12CA23FF-2DA9-4DF7-BF0E-733316FB1DEC}" destId="{221551BF-E4BC-443A-A836-7BAA50E4C231}" srcOrd="2" destOrd="0" parTransId="{EFA6BA3D-4D1D-42FE-AB90-B8C7918261EB}" sibTransId="{DD1742D1-1003-49C0-BAA4-DE607B333659}"/>
    <dgm:cxn modelId="{811C6779-14B7-654D-847F-7647FD8D5BDB}" type="presOf" srcId="{D55C0167-1183-4E3E-8310-00D068D0E93A}" destId="{0B12BC6E-2E20-0F4E-8F0E-A856F11862EA}" srcOrd="0" destOrd="0" presId="urn:microsoft.com/office/officeart/2005/8/layout/default"/>
    <dgm:cxn modelId="{444CAFAB-2671-4D87-97D6-90707D604FC8}" srcId="{12CA23FF-2DA9-4DF7-BF0E-733316FB1DEC}" destId="{38BBB2CE-5355-4A0E-AB96-A39A6B4B00C3}" srcOrd="1" destOrd="0" parTransId="{389D6FB3-F335-42EA-874A-A5D2CF35BCD5}" sibTransId="{B41162F9-7C40-47A8-84C1-E36A9EEFC025}"/>
    <dgm:cxn modelId="{F54B70BB-34A9-4785-8B95-A9280382A0AD}" srcId="{12CA23FF-2DA9-4DF7-BF0E-733316FB1DEC}" destId="{E0CBF429-0096-4AEA-9E97-A34521F72DB6}" srcOrd="0" destOrd="0" parTransId="{2F768353-6167-4BA0-ADB2-238A7D1DB9A5}" sibTransId="{F2C3F62A-819A-4D37-9FE0-E829C8E368E8}"/>
    <dgm:cxn modelId="{F1D0BBCC-F92E-3246-9AF9-40018FCDEE22}" type="presOf" srcId="{085CD43D-5063-4376-B889-C15B57EEAD80}" destId="{28490AD8-5452-2F43-B904-1A826244A9AB}" srcOrd="0" destOrd="0" presId="urn:microsoft.com/office/officeart/2005/8/layout/default"/>
    <dgm:cxn modelId="{0F25DCD4-71E3-4DE2-A565-F3C0923AE564}" srcId="{27ACDA33-6729-4E06-B201-04BA4DF49B8C}" destId="{A98F4D97-5224-41F9-9E15-F6A4E1433372}" srcOrd="1" destOrd="0" parTransId="{DA8D7DAA-8C0C-4EE2-9A53-84EA4B695532}" sibTransId="{3CCBD92C-BC20-4EAA-A705-E3BD2E446E98}"/>
    <dgm:cxn modelId="{A28E35E9-2BBC-F145-BE13-992667DEA98D}" type="presOf" srcId="{12CA23FF-2DA9-4DF7-BF0E-733316FB1DEC}" destId="{1B0DD83B-5171-C24F-AEBF-D91D0A9BDD8B}" srcOrd="0" destOrd="0" presId="urn:microsoft.com/office/officeart/2005/8/layout/default"/>
    <dgm:cxn modelId="{B663D3ED-2D7E-8B44-9295-14487A4B8DAD}" type="presOf" srcId="{E18B76C0-B39F-457E-9826-5B16EABF567E}" destId="{A129B0C1-8C7A-4A46-A0D1-4F95331C240E}" srcOrd="0" destOrd="0" presId="urn:microsoft.com/office/officeart/2005/8/layout/default"/>
    <dgm:cxn modelId="{FDAB47C9-7B2E-6D43-98C2-6320693951D9}" type="presParOf" srcId="{2079AC07-FC5C-0945-BC62-547316E64451}" destId="{28490AD8-5452-2F43-B904-1A826244A9AB}" srcOrd="0" destOrd="0" presId="urn:microsoft.com/office/officeart/2005/8/layout/default"/>
    <dgm:cxn modelId="{2FB83E2E-6A6F-844A-B1FA-28025A16302F}" type="presParOf" srcId="{2079AC07-FC5C-0945-BC62-547316E64451}" destId="{333D0FE2-A6E5-A34F-8E3A-999E3C84C73B}" srcOrd="1" destOrd="0" presId="urn:microsoft.com/office/officeart/2005/8/layout/default"/>
    <dgm:cxn modelId="{92FD5C43-399B-564E-8179-08DAE5C1CE14}" type="presParOf" srcId="{2079AC07-FC5C-0945-BC62-547316E64451}" destId="{951D3475-AFCB-124E-BC7E-04FE1BA48EEE}" srcOrd="2" destOrd="0" presId="urn:microsoft.com/office/officeart/2005/8/layout/default"/>
    <dgm:cxn modelId="{D30CAFB7-0280-154D-86BD-65ED42D70802}" type="presParOf" srcId="{2079AC07-FC5C-0945-BC62-547316E64451}" destId="{2B5FA414-65F6-5344-96A2-E49338969A07}" srcOrd="3" destOrd="0" presId="urn:microsoft.com/office/officeart/2005/8/layout/default"/>
    <dgm:cxn modelId="{B3C7CE6B-51BE-824C-A6BA-0889AA1F6F54}" type="presParOf" srcId="{2079AC07-FC5C-0945-BC62-547316E64451}" destId="{1B0DD83B-5171-C24F-AEBF-D91D0A9BDD8B}" srcOrd="4" destOrd="0" presId="urn:microsoft.com/office/officeart/2005/8/layout/default"/>
    <dgm:cxn modelId="{3BCA0B5A-7F9D-5240-9683-1EF2690CE2CC}" type="presParOf" srcId="{2079AC07-FC5C-0945-BC62-547316E64451}" destId="{A061AD83-20DA-3840-A3CA-A40619E0D2D9}" srcOrd="5" destOrd="0" presId="urn:microsoft.com/office/officeart/2005/8/layout/default"/>
    <dgm:cxn modelId="{F7A9B8D8-A2CE-0B4C-B20A-9DA694A0769C}" type="presParOf" srcId="{2079AC07-FC5C-0945-BC62-547316E64451}" destId="{0B12BC6E-2E20-0F4E-8F0E-A856F11862EA}" srcOrd="6" destOrd="0" presId="urn:microsoft.com/office/officeart/2005/8/layout/default"/>
    <dgm:cxn modelId="{8BFB8BCA-5B2D-D64D-93B8-295B0981FDB5}" type="presParOf" srcId="{2079AC07-FC5C-0945-BC62-547316E64451}" destId="{A233E60B-222E-1A42-9FD8-C6028458670B}" srcOrd="7" destOrd="0" presId="urn:microsoft.com/office/officeart/2005/8/layout/default"/>
    <dgm:cxn modelId="{B5AEA1D1-F106-904D-B630-5679B3B3EE7E}" type="presParOf" srcId="{2079AC07-FC5C-0945-BC62-547316E64451}" destId="{A129B0C1-8C7A-4A46-A0D1-4F95331C240E}" srcOrd="8" destOrd="0" presId="urn:microsoft.com/office/officeart/2005/8/layout/default"/>
    <dgm:cxn modelId="{A04E82A0-2B4F-BB4E-B492-409237A7969C}" type="presParOf" srcId="{2079AC07-FC5C-0945-BC62-547316E64451}" destId="{D8A70415-F2A7-A741-9BE6-4AB07C3596E9}" srcOrd="9" destOrd="0" presId="urn:microsoft.com/office/officeart/2005/8/layout/default"/>
    <dgm:cxn modelId="{B927FD7F-4776-2A48-919A-D7AC190312D6}" type="presParOf" srcId="{2079AC07-FC5C-0945-BC62-547316E64451}" destId="{C32DBDAF-7FCA-F242-B13A-7296D4DCB59A}"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AECB2A-044A-4AD8-9724-17EBCBE33BE6}" type="doc">
      <dgm:prSet loTypeId="urn:microsoft.com/office/officeart/2018/2/layout/IconLabelList#2" loCatId="icon" qsTypeId="urn:microsoft.com/office/officeart/2005/8/quickstyle/simple1" qsCatId="simple" csTypeId="urn:microsoft.com/office/officeart/2018/5/colors/Iconchunking_neutralbg_accent1_2" csCatId="accent1" phldr="1"/>
      <dgm:spPr/>
      <dgm:t>
        <a:bodyPr/>
        <a:lstStyle/>
        <a:p>
          <a:endParaRPr lang="en-US"/>
        </a:p>
      </dgm:t>
    </dgm:pt>
    <dgm:pt modelId="{2A7785AE-B831-45FB-B544-1769BCA5A877}">
      <dgm:prSet/>
      <dgm:spPr/>
      <dgm:t>
        <a:bodyPr/>
        <a:lstStyle/>
        <a:p>
          <a:r>
            <a:rPr lang="it-IT"/>
            <a:t>Finanziaria</a:t>
          </a:r>
          <a:endParaRPr lang="en-US"/>
        </a:p>
      </dgm:t>
    </dgm:pt>
    <dgm:pt modelId="{99BCAFF4-94A0-42F0-B7BE-D88F6C7C9C33}" type="parTrans" cxnId="{A20FBF1A-2BCE-4082-BBA7-D8DDEE34972D}">
      <dgm:prSet/>
      <dgm:spPr/>
      <dgm:t>
        <a:bodyPr/>
        <a:lstStyle/>
        <a:p>
          <a:endParaRPr lang="en-US"/>
        </a:p>
      </dgm:t>
    </dgm:pt>
    <dgm:pt modelId="{81E9D2F0-57B8-498D-B702-9DC3D753EF6C}" type="sibTrans" cxnId="{A20FBF1A-2BCE-4082-BBA7-D8DDEE34972D}">
      <dgm:prSet/>
      <dgm:spPr/>
      <dgm:t>
        <a:bodyPr/>
        <a:lstStyle/>
        <a:p>
          <a:endParaRPr lang="en-US"/>
        </a:p>
      </dgm:t>
    </dgm:pt>
    <dgm:pt modelId="{B959C107-6C1B-494D-B906-6055D1C17620}">
      <dgm:prSet/>
      <dgm:spPr/>
      <dgm:t>
        <a:bodyPr/>
        <a:lstStyle/>
        <a:p>
          <a:r>
            <a:rPr lang="it-IT"/>
            <a:t>Politica</a:t>
          </a:r>
          <a:endParaRPr lang="en-US"/>
        </a:p>
      </dgm:t>
    </dgm:pt>
    <dgm:pt modelId="{ADAC5224-7F97-4D02-8F24-6FA9E35D6B08}" type="parTrans" cxnId="{DDE3C744-9C6D-4125-B82D-1039DCCA3F42}">
      <dgm:prSet/>
      <dgm:spPr/>
      <dgm:t>
        <a:bodyPr/>
        <a:lstStyle/>
        <a:p>
          <a:endParaRPr lang="en-US"/>
        </a:p>
      </dgm:t>
    </dgm:pt>
    <dgm:pt modelId="{ED9CB8AF-F509-4D79-8475-96E014111B6E}" type="sibTrans" cxnId="{DDE3C744-9C6D-4125-B82D-1039DCCA3F42}">
      <dgm:prSet/>
      <dgm:spPr/>
      <dgm:t>
        <a:bodyPr/>
        <a:lstStyle/>
        <a:p>
          <a:endParaRPr lang="en-US"/>
        </a:p>
      </dgm:t>
    </dgm:pt>
    <dgm:pt modelId="{EB8436C6-6BDC-4D93-97CB-8CCDF10E2045}">
      <dgm:prSet/>
      <dgm:spPr/>
      <dgm:t>
        <a:bodyPr/>
        <a:lstStyle/>
        <a:p>
          <a:r>
            <a:rPr lang="it-IT"/>
            <a:t>Sociale/psicologica</a:t>
          </a:r>
          <a:endParaRPr lang="en-US"/>
        </a:p>
      </dgm:t>
    </dgm:pt>
    <dgm:pt modelId="{221A7F97-8360-4CE3-9F19-9A031C7073D9}" type="parTrans" cxnId="{C77269C4-74C4-4B95-8EC7-E7BCA2CE4F3B}">
      <dgm:prSet/>
      <dgm:spPr/>
      <dgm:t>
        <a:bodyPr/>
        <a:lstStyle/>
        <a:p>
          <a:endParaRPr lang="en-US"/>
        </a:p>
      </dgm:t>
    </dgm:pt>
    <dgm:pt modelId="{AE2D9D5C-A4AB-4C62-B415-C35B72A6D5CA}" type="sibTrans" cxnId="{C77269C4-74C4-4B95-8EC7-E7BCA2CE4F3B}">
      <dgm:prSet/>
      <dgm:spPr/>
      <dgm:t>
        <a:bodyPr/>
        <a:lstStyle/>
        <a:p>
          <a:endParaRPr lang="en-US"/>
        </a:p>
      </dgm:t>
    </dgm:pt>
    <dgm:pt modelId="{A6317721-7A31-4478-AB12-214036C6C169}" type="pres">
      <dgm:prSet presAssocID="{75AECB2A-044A-4AD8-9724-17EBCBE33BE6}" presName="root" presStyleCnt="0">
        <dgm:presLayoutVars>
          <dgm:dir/>
          <dgm:resizeHandles val="exact"/>
        </dgm:presLayoutVars>
      </dgm:prSet>
      <dgm:spPr/>
    </dgm:pt>
    <dgm:pt modelId="{608AED25-E108-4754-833F-26DAFA3C0808}" type="pres">
      <dgm:prSet presAssocID="{2A7785AE-B831-45FB-B544-1769BCA5A877}" presName="compNode" presStyleCnt="0"/>
      <dgm:spPr/>
    </dgm:pt>
    <dgm:pt modelId="{1963BADF-C07B-4AE7-8DF2-FC3CB793A6A2}" type="pres">
      <dgm:prSet presAssocID="{2A7785AE-B831-45FB-B544-1769BCA5A87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Denaro"/>
        </a:ext>
      </dgm:extLst>
    </dgm:pt>
    <dgm:pt modelId="{CACE71AB-F04B-4CBF-ADD4-119D3B45A8EB}" type="pres">
      <dgm:prSet presAssocID="{2A7785AE-B831-45FB-B544-1769BCA5A877}" presName="spaceRect" presStyleCnt="0"/>
      <dgm:spPr/>
    </dgm:pt>
    <dgm:pt modelId="{F0BDBFCD-AF82-440E-B22D-CBC22CE91692}" type="pres">
      <dgm:prSet presAssocID="{2A7785AE-B831-45FB-B544-1769BCA5A877}" presName="textRect" presStyleLbl="revTx" presStyleIdx="0" presStyleCnt="3">
        <dgm:presLayoutVars>
          <dgm:chMax val="1"/>
          <dgm:chPref val="1"/>
        </dgm:presLayoutVars>
      </dgm:prSet>
      <dgm:spPr/>
    </dgm:pt>
    <dgm:pt modelId="{02024BDF-9317-43F2-ADAF-6AFE0D24A32E}" type="pres">
      <dgm:prSet presAssocID="{81E9D2F0-57B8-498D-B702-9DC3D753EF6C}" presName="sibTrans" presStyleCnt="0"/>
      <dgm:spPr/>
    </dgm:pt>
    <dgm:pt modelId="{18A306CB-CA81-4189-B666-90246FD19E0E}" type="pres">
      <dgm:prSet presAssocID="{B959C107-6C1B-494D-B906-6055D1C17620}" presName="compNode" presStyleCnt="0"/>
      <dgm:spPr/>
    </dgm:pt>
    <dgm:pt modelId="{CF651A81-037D-4519-AA93-CB013C255D2D}" type="pres">
      <dgm:prSet presAssocID="{B959C107-6C1B-494D-B906-6055D1C17620}"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anca"/>
        </a:ext>
      </dgm:extLst>
    </dgm:pt>
    <dgm:pt modelId="{B74B045A-FBEB-4C2E-B52F-71E6174243FD}" type="pres">
      <dgm:prSet presAssocID="{B959C107-6C1B-494D-B906-6055D1C17620}" presName="spaceRect" presStyleCnt="0"/>
      <dgm:spPr/>
    </dgm:pt>
    <dgm:pt modelId="{33688A28-9D3D-49FE-AB03-910547228945}" type="pres">
      <dgm:prSet presAssocID="{B959C107-6C1B-494D-B906-6055D1C17620}" presName="textRect" presStyleLbl="revTx" presStyleIdx="1" presStyleCnt="3">
        <dgm:presLayoutVars>
          <dgm:chMax val="1"/>
          <dgm:chPref val="1"/>
        </dgm:presLayoutVars>
      </dgm:prSet>
      <dgm:spPr/>
    </dgm:pt>
    <dgm:pt modelId="{43766E87-D437-49D2-BE37-A1F03F779616}" type="pres">
      <dgm:prSet presAssocID="{ED9CB8AF-F509-4D79-8475-96E014111B6E}" presName="sibTrans" presStyleCnt="0"/>
      <dgm:spPr/>
    </dgm:pt>
    <dgm:pt modelId="{512B1D7E-49A4-48CF-B41A-D5DA37D0A475}" type="pres">
      <dgm:prSet presAssocID="{EB8436C6-6BDC-4D93-97CB-8CCDF10E2045}" presName="compNode" presStyleCnt="0"/>
      <dgm:spPr/>
    </dgm:pt>
    <dgm:pt modelId="{BA264E07-A218-4844-9736-6243408645BD}" type="pres">
      <dgm:prSet presAssocID="{EB8436C6-6BDC-4D93-97CB-8CCDF10E2045}"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ocial Network"/>
        </a:ext>
      </dgm:extLst>
    </dgm:pt>
    <dgm:pt modelId="{AF500A84-870B-43DE-ABCE-6CFE713FFB2B}" type="pres">
      <dgm:prSet presAssocID="{EB8436C6-6BDC-4D93-97CB-8CCDF10E2045}" presName="spaceRect" presStyleCnt="0"/>
      <dgm:spPr/>
    </dgm:pt>
    <dgm:pt modelId="{57C847F2-6498-4843-9D60-DD3975D7DC75}" type="pres">
      <dgm:prSet presAssocID="{EB8436C6-6BDC-4D93-97CB-8CCDF10E2045}" presName="textRect" presStyleLbl="revTx" presStyleIdx="2" presStyleCnt="3">
        <dgm:presLayoutVars>
          <dgm:chMax val="1"/>
          <dgm:chPref val="1"/>
        </dgm:presLayoutVars>
      </dgm:prSet>
      <dgm:spPr/>
    </dgm:pt>
  </dgm:ptLst>
  <dgm:cxnLst>
    <dgm:cxn modelId="{A20FBF1A-2BCE-4082-BBA7-D8DDEE34972D}" srcId="{75AECB2A-044A-4AD8-9724-17EBCBE33BE6}" destId="{2A7785AE-B831-45FB-B544-1769BCA5A877}" srcOrd="0" destOrd="0" parTransId="{99BCAFF4-94A0-42F0-B7BE-D88F6C7C9C33}" sibTransId="{81E9D2F0-57B8-498D-B702-9DC3D753EF6C}"/>
    <dgm:cxn modelId="{83C1AE3E-2A9C-463B-86B2-0881738ADEAC}" type="presOf" srcId="{2A7785AE-B831-45FB-B544-1769BCA5A877}" destId="{F0BDBFCD-AF82-440E-B22D-CBC22CE91692}" srcOrd="0" destOrd="0" presId="urn:microsoft.com/office/officeart/2018/2/layout/IconLabelList#2"/>
    <dgm:cxn modelId="{DDE3C744-9C6D-4125-B82D-1039DCCA3F42}" srcId="{75AECB2A-044A-4AD8-9724-17EBCBE33BE6}" destId="{B959C107-6C1B-494D-B906-6055D1C17620}" srcOrd="1" destOrd="0" parTransId="{ADAC5224-7F97-4D02-8F24-6FA9E35D6B08}" sibTransId="{ED9CB8AF-F509-4D79-8475-96E014111B6E}"/>
    <dgm:cxn modelId="{0748815E-1C86-43D8-8BFF-2F26B317F8E2}" type="presOf" srcId="{EB8436C6-6BDC-4D93-97CB-8CCDF10E2045}" destId="{57C847F2-6498-4843-9D60-DD3975D7DC75}" srcOrd="0" destOrd="0" presId="urn:microsoft.com/office/officeart/2018/2/layout/IconLabelList#2"/>
    <dgm:cxn modelId="{C77269C4-74C4-4B95-8EC7-E7BCA2CE4F3B}" srcId="{75AECB2A-044A-4AD8-9724-17EBCBE33BE6}" destId="{EB8436C6-6BDC-4D93-97CB-8CCDF10E2045}" srcOrd="2" destOrd="0" parTransId="{221A7F97-8360-4CE3-9F19-9A031C7073D9}" sibTransId="{AE2D9D5C-A4AB-4C62-B415-C35B72A6D5CA}"/>
    <dgm:cxn modelId="{B114C8D4-2368-4DD0-B759-8EE64896CCCE}" type="presOf" srcId="{75AECB2A-044A-4AD8-9724-17EBCBE33BE6}" destId="{A6317721-7A31-4478-AB12-214036C6C169}" srcOrd="0" destOrd="0" presId="urn:microsoft.com/office/officeart/2018/2/layout/IconLabelList#2"/>
    <dgm:cxn modelId="{512D80F1-42D3-470B-A4D8-401F3C4D3549}" type="presOf" srcId="{B959C107-6C1B-494D-B906-6055D1C17620}" destId="{33688A28-9D3D-49FE-AB03-910547228945}" srcOrd="0" destOrd="0" presId="urn:microsoft.com/office/officeart/2018/2/layout/IconLabelList#2"/>
    <dgm:cxn modelId="{4FA837DD-9A0A-4D5E-9BD9-B1914C3B79AD}" type="presParOf" srcId="{A6317721-7A31-4478-AB12-214036C6C169}" destId="{608AED25-E108-4754-833F-26DAFA3C0808}" srcOrd="0" destOrd="0" presId="urn:microsoft.com/office/officeart/2018/2/layout/IconLabelList#2"/>
    <dgm:cxn modelId="{DBCC1D5A-D255-4A66-9572-C2DDCAAE97BA}" type="presParOf" srcId="{608AED25-E108-4754-833F-26DAFA3C0808}" destId="{1963BADF-C07B-4AE7-8DF2-FC3CB793A6A2}" srcOrd="0" destOrd="0" presId="urn:microsoft.com/office/officeart/2018/2/layout/IconLabelList#2"/>
    <dgm:cxn modelId="{61B096A6-6395-42A3-B898-2290A7220095}" type="presParOf" srcId="{608AED25-E108-4754-833F-26DAFA3C0808}" destId="{CACE71AB-F04B-4CBF-ADD4-119D3B45A8EB}" srcOrd="1" destOrd="0" presId="urn:microsoft.com/office/officeart/2018/2/layout/IconLabelList#2"/>
    <dgm:cxn modelId="{5CD627AF-1CAC-4B75-AC09-192B102A4F82}" type="presParOf" srcId="{608AED25-E108-4754-833F-26DAFA3C0808}" destId="{F0BDBFCD-AF82-440E-B22D-CBC22CE91692}" srcOrd="2" destOrd="0" presId="urn:microsoft.com/office/officeart/2018/2/layout/IconLabelList#2"/>
    <dgm:cxn modelId="{B1560022-389B-411C-B409-C49B5E49D221}" type="presParOf" srcId="{A6317721-7A31-4478-AB12-214036C6C169}" destId="{02024BDF-9317-43F2-ADAF-6AFE0D24A32E}" srcOrd="1" destOrd="0" presId="urn:microsoft.com/office/officeart/2018/2/layout/IconLabelList#2"/>
    <dgm:cxn modelId="{8FDF5012-32AD-4A2D-BDF2-29C68D17C499}" type="presParOf" srcId="{A6317721-7A31-4478-AB12-214036C6C169}" destId="{18A306CB-CA81-4189-B666-90246FD19E0E}" srcOrd="2" destOrd="0" presId="urn:microsoft.com/office/officeart/2018/2/layout/IconLabelList#2"/>
    <dgm:cxn modelId="{26B2EBE1-12BB-43CC-97F4-607356E280BA}" type="presParOf" srcId="{18A306CB-CA81-4189-B666-90246FD19E0E}" destId="{CF651A81-037D-4519-AA93-CB013C255D2D}" srcOrd="0" destOrd="0" presId="urn:microsoft.com/office/officeart/2018/2/layout/IconLabelList#2"/>
    <dgm:cxn modelId="{538DAE99-B977-4EC1-9BF0-D96F0BDD1748}" type="presParOf" srcId="{18A306CB-CA81-4189-B666-90246FD19E0E}" destId="{B74B045A-FBEB-4C2E-B52F-71E6174243FD}" srcOrd="1" destOrd="0" presId="urn:microsoft.com/office/officeart/2018/2/layout/IconLabelList#2"/>
    <dgm:cxn modelId="{1F50DAB0-EC47-48BD-803D-C5CB2C16441D}" type="presParOf" srcId="{18A306CB-CA81-4189-B666-90246FD19E0E}" destId="{33688A28-9D3D-49FE-AB03-910547228945}" srcOrd="2" destOrd="0" presId="urn:microsoft.com/office/officeart/2018/2/layout/IconLabelList#2"/>
    <dgm:cxn modelId="{87C434FB-85B1-4D2F-BEC9-8EAA21A902D2}" type="presParOf" srcId="{A6317721-7A31-4478-AB12-214036C6C169}" destId="{43766E87-D437-49D2-BE37-A1F03F779616}" srcOrd="3" destOrd="0" presId="urn:microsoft.com/office/officeart/2018/2/layout/IconLabelList#2"/>
    <dgm:cxn modelId="{AF6E4762-EB74-4576-A7D9-9B859E83FB38}" type="presParOf" srcId="{A6317721-7A31-4478-AB12-214036C6C169}" destId="{512B1D7E-49A4-48CF-B41A-D5DA37D0A475}" srcOrd="4" destOrd="0" presId="urn:microsoft.com/office/officeart/2018/2/layout/IconLabelList#2"/>
    <dgm:cxn modelId="{35C3C902-041A-4563-A803-451EC04088D9}" type="presParOf" srcId="{512B1D7E-49A4-48CF-B41A-D5DA37D0A475}" destId="{BA264E07-A218-4844-9736-6243408645BD}" srcOrd="0" destOrd="0" presId="urn:microsoft.com/office/officeart/2018/2/layout/IconLabelList#2"/>
    <dgm:cxn modelId="{69E08A61-235F-45C4-9AC6-C04954555044}" type="presParOf" srcId="{512B1D7E-49A4-48CF-B41A-D5DA37D0A475}" destId="{AF500A84-870B-43DE-ABCE-6CFE713FFB2B}" srcOrd="1" destOrd="0" presId="urn:microsoft.com/office/officeart/2018/2/layout/IconLabelList#2"/>
    <dgm:cxn modelId="{9E61120E-9A32-4736-ADDD-6B3D00701558}" type="presParOf" srcId="{512B1D7E-49A4-48CF-B41A-D5DA37D0A475}" destId="{57C847F2-6498-4843-9D60-DD3975D7DC75}" srcOrd="2" destOrd="0" presId="urn:microsoft.com/office/officeart/2018/2/layout/IconLabel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B8280F-32A8-42CB-9271-8ACEA5E5359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BF8C452-1F54-42D0-BF86-90A60FB7EEA1}">
      <dgm:prSet/>
      <dgm:spPr/>
      <dgm:t>
        <a:bodyPr/>
        <a:lstStyle/>
        <a:p>
          <a:r>
            <a:rPr lang="it-IT"/>
            <a:t>Esempio di echo chamber </a:t>
          </a:r>
          <a:endParaRPr lang="en-US"/>
        </a:p>
      </dgm:t>
    </dgm:pt>
    <dgm:pt modelId="{6B69F0AB-D3E0-4FCA-BF96-3EA0C343659F}" type="parTrans" cxnId="{897F1101-1626-43CE-9750-901DD88366B7}">
      <dgm:prSet/>
      <dgm:spPr/>
      <dgm:t>
        <a:bodyPr/>
        <a:lstStyle/>
        <a:p>
          <a:endParaRPr lang="en-US"/>
        </a:p>
      </dgm:t>
    </dgm:pt>
    <dgm:pt modelId="{69613D21-A595-4AF5-8F2B-DBB80B62A54E}" type="sibTrans" cxnId="{897F1101-1626-43CE-9750-901DD88366B7}">
      <dgm:prSet/>
      <dgm:spPr/>
      <dgm:t>
        <a:bodyPr/>
        <a:lstStyle/>
        <a:p>
          <a:endParaRPr lang="en-US"/>
        </a:p>
      </dgm:t>
    </dgm:pt>
    <dgm:pt modelId="{486407DF-B73D-4006-A10F-E8D0F4D627B9}">
      <dgm:prSet/>
      <dgm:spPr/>
      <dgm:t>
        <a:bodyPr/>
        <a:lstStyle/>
        <a:p>
          <a:r>
            <a:rPr lang="it-IT" dirty="0"/>
            <a:t>In questo caso provocata dal profilo politico di utenti di social media</a:t>
          </a:r>
          <a:endParaRPr lang="en-US" dirty="0"/>
        </a:p>
      </dgm:t>
    </dgm:pt>
    <dgm:pt modelId="{55335979-35EB-49B7-98CF-63E7C05AA75E}" type="parTrans" cxnId="{0586914F-0606-4949-9D02-CC4A03E5F8E0}">
      <dgm:prSet/>
      <dgm:spPr/>
      <dgm:t>
        <a:bodyPr/>
        <a:lstStyle/>
        <a:p>
          <a:endParaRPr lang="en-US"/>
        </a:p>
      </dgm:t>
    </dgm:pt>
    <dgm:pt modelId="{EBF89D17-2FDE-490A-A050-9A792A6F99D0}" type="sibTrans" cxnId="{0586914F-0606-4949-9D02-CC4A03E5F8E0}">
      <dgm:prSet/>
      <dgm:spPr/>
      <dgm:t>
        <a:bodyPr/>
        <a:lstStyle/>
        <a:p>
          <a:endParaRPr lang="en-US"/>
        </a:p>
      </dgm:t>
    </dgm:pt>
    <dgm:pt modelId="{502635A9-2D1C-4B9B-B445-5A13EBB231F0}">
      <dgm:prSet/>
      <dgm:spPr/>
      <dgm:t>
        <a:bodyPr/>
        <a:lstStyle/>
        <a:p>
          <a:r>
            <a:rPr lang="it-IT">
              <a:hlinkClick xmlns:r="http://schemas.openxmlformats.org/officeDocument/2006/relationships" r:id="rId1"/>
            </a:rPr>
            <a:t>http://graphics.wsj.com/blue-feed-red-feed/</a:t>
          </a:r>
          <a:endParaRPr lang="en-US"/>
        </a:p>
      </dgm:t>
    </dgm:pt>
    <dgm:pt modelId="{4D063661-F0E1-4206-815E-B5A27A25EA94}" type="parTrans" cxnId="{A18C983B-4E07-46DD-9147-514DE57BFB14}">
      <dgm:prSet/>
      <dgm:spPr/>
      <dgm:t>
        <a:bodyPr/>
        <a:lstStyle/>
        <a:p>
          <a:endParaRPr lang="en-US"/>
        </a:p>
      </dgm:t>
    </dgm:pt>
    <dgm:pt modelId="{4F9D618A-F90E-40F1-908D-EF1CCB2BE728}" type="sibTrans" cxnId="{A18C983B-4E07-46DD-9147-514DE57BFB14}">
      <dgm:prSet/>
      <dgm:spPr/>
      <dgm:t>
        <a:bodyPr/>
        <a:lstStyle/>
        <a:p>
          <a:endParaRPr lang="en-US"/>
        </a:p>
      </dgm:t>
    </dgm:pt>
    <dgm:pt modelId="{4378C825-88BA-AE41-83A5-59CD3DF0C725}" type="pres">
      <dgm:prSet presAssocID="{70B8280F-32A8-42CB-9271-8ACEA5E53591}" presName="linear" presStyleCnt="0">
        <dgm:presLayoutVars>
          <dgm:animLvl val="lvl"/>
          <dgm:resizeHandles val="exact"/>
        </dgm:presLayoutVars>
      </dgm:prSet>
      <dgm:spPr/>
    </dgm:pt>
    <dgm:pt modelId="{818E4626-178D-554F-91F1-97EA274F5A2A}" type="pres">
      <dgm:prSet presAssocID="{5BF8C452-1F54-42D0-BF86-90A60FB7EEA1}" presName="parentText" presStyleLbl="node1" presStyleIdx="0" presStyleCnt="3">
        <dgm:presLayoutVars>
          <dgm:chMax val="0"/>
          <dgm:bulletEnabled val="1"/>
        </dgm:presLayoutVars>
      </dgm:prSet>
      <dgm:spPr/>
    </dgm:pt>
    <dgm:pt modelId="{B3DC0E1C-46A1-8E4A-8E0D-76EB2C9A24A9}" type="pres">
      <dgm:prSet presAssocID="{69613D21-A595-4AF5-8F2B-DBB80B62A54E}" presName="spacer" presStyleCnt="0"/>
      <dgm:spPr/>
    </dgm:pt>
    <dgm:pt modelId="{A64154F8-8073-2746-845D-C7C7720CD5C2}" type="pres">
      <dgm:prSet presAssocID="{486407DF-B73D-4006-A10F-E8D0F4D627B9}" presName="parentText" presStyleLbl="node1" presStyleIdx="1" presStyleCnt="3">
        <dgm:presLayoutVars>
          <dgm:chMax val="0"/>
          <dgm:bulletEnabled val="1"/>
        </dgm:presLayoutVars>
      </dgm:prSet>
      <dgm:spPr/>
    </dgm:pt>
    <dgm:pt modelId="{8F6E437C-0DC9-A744-9A66-A6A61AD438E1}" type="pres">
      <dgm:prSet presAssocID="{EBF89D17-2FDE-490A-A050-9A792A6F99D0}" presName="spacer" presStyleCnt="0"/>
      <dgm:spPr/>
    </dgm:pt>
    <dgm:pt modelId="{11D7065E-9832-504E-8690-242B540834BC}" type="pres">
      <dgm:prSet presAssocID="{502635A9-2D1C-4B9B-B445-5A13EBB231F0}" presName="parentText" presStyleLbl="node1" presStyleIdx="2" presStyleCnt="3">
        <dgm:presLayoutVars>
          <dgm:chMax val="0"/>
          <dgm:bulletEnabled val="1"/>
        </dgm:presLayoutVars>
      </dgm:prSet>
      <dgm:spPr/>
    </dgm:pt>
  </dgm:ptLst>
  <dgm:cxnLst>
    <dgm:cxn modelId="{897F1101-1626-43CE-9750-901DD88366B7}" srcId="{70B8280F-32A8-42CB-9271-8ACEA5E53591}" destId="{5BF8C452-1F54-42D0-BF86-90A60FB7EEA1}" srcOrd="0" destOrd="0" parTransId="{6B69F0AB-D3E0-4FCA-BF96-3EA0C343659F}" sibTransId="{69613D21-A595-4AF5-8F2B-DBB80B62A54E}"/>
    <dgm:cxn modelId="{0664DE1A-2082-F74A-B28F-DFED53426FEE}" type="presOf" srcId="{5BF8C452-1F54-42D0-BF86-90A60FB7EEA1}" destId="{818E4626-178D-554F-91F1-97EA274F5A2A}" srcOrd="0" destOrd="0" presId="urn:microsoft.com/office/officeart/2005/8/layout/vList2"/>
    <dgm:cxn modelId="{A18C983B-4E07-46DD-9147-514DE57BFB14}" srcId="{70B8280F-32A8-42CB-9271-8ACEA5E53591}" destId="{502635A9-2D1C-4B9B-B445-5A13EBB231F0}" srcOrd="2" destOrd="0" parTransId="{4D063661-F0E1-4206-815E-B5A27A25EA94}" sibTransId="{4F9D618A-F90E-40F1-908D-EF1CCB2BE728}"/>
    <dgm:cxn modelId="{0586914F-0606-4949-9D02-CC4A03E5F8E0}" srcId="{70B8280F-32A8-42CB-9271-8ACEA5E53591}" destId="{486407DF-B73D-4006-A10F-E8D0F4D627B9}" srcOrd="1" destOrd="0" parTransId="{55335979-35EB-49B7-98CF-63E7C05AA75E}" sibTransId="{EBF89D17-2FDE-490A-A050-9A792A6F99D0}"/>
    <dgm:cxn modelId="{C2847153-C0F4-5747-ACE6-9BA651982F69}" type="presOf" srcId="{486407DF-B73D-4006-A10F-E8D0F4D627B9}" destId="{A64154F8-8073-2746-845D-C7C7720CD5C2}" srcOrd="0" destOrd="0" presId="urn:microsoft.com/office/officeart/2005/8/layout/vList2"/>
    <dgm:cxn modelId="{F0D39998-29EC-5A4D-B7CE-EF9B77831573}" type="presOf" srcId="{70B8280F-32A8-42CB-9271-8ACEA5E53591}" destId="{4378C825-88BA-AE41-83A5-59CD3DF0C725}" srcOrd="0" destOrd="0" presId="urn:microsoft.com/office/officeart/2005/8/layout/vList2"/>
    <dgm:cxn modelId="{F1E90ED3-30DC-E843-95B2-A81C313C44FC}" type="presOf" srcId="{502635A9-2D1C-4B9B-B445-5A13EBB231F0}" destId="{11D7065E-9832-504E-8690-242B540834BC}" srcOrd="0" destOrd="0" presId="urn:microsoft.com/office/officeart/2005/8/layout/vList2"/>
    <dgm:cxn modelId="{42936CA3-4D77-314E-ABFB-B5341844F79C}" type="presParOf" srcId="{4378C825-88BA-AE41-83A5-59CD3DF0C725}" destId="{818E4626-178D-554F-91F1-97EA274F5A2A}" srcOrd="0" destOrd="0" presId="urn:microsoft.com/office/officeart/2005/8/layout/vList2"/>
    <dgm:cxn modelId="{A5E505AF-B982-2B42-AD34-00E3D06FB0E8}" type="presParOf" srcId="{4378C825-88BA-AE41-83A5-59CD3DF0C725}" destId="{B3DC0E1C-46A1-8E4A-8E0D-76EB2C9A24A9}" srcOrd="1" destOrd="0" presId="urn:microsoft.com/office/officeart/2005/8/layout/vList2"/>
    <dgm:cxn modelId="{CB8514CF-385B-BC4E-8701-0D3327CAF3A8}" type="presParOf" srcId="{4378C825-88BA-AE41-83A5-59CD3DF0C725}" destId="{A64154F8-8073-2746-845D-C7C7720CD5C2}" srcOrd="2" destOrd="0" presId="urn:microsoft.com/office/officeart/2005/8/layout/vList2"/>
    <dgm:cxn modelId="{E6BFF20C-0D0B-7D47-BA6D-59D50971CABC}" type="presParOf" srcId="{4378C825-88BA-AE41-83A5-59CD3DF0C725}" destId="{8F6E437C-0DC9-A744-9A66-A6A61AD438E1}" srcOrd="3" destOrd="0" presId="urn:microsoft.com/office/officeart/2005/8/layout/vList2"/>
    <dgm:cxn modelId="{DE65FC38-7A74-EB4B-B9B0-F7975E588AEA}" type="presParOf" srcId="{4378C825-88BA-AE41-83A5-59CD3DF0C725}" destId="{11D7065E-9832-504E-8690-242B540834B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4399B8-AAF0-4F6D-8ADE-9164B3DB5AD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F763FED-6136-4A07-BD8A-8F6137A46BC1}">
      <dgm:prSet/>
      <dgm:spPr/>
      <dgm:t>
        <a:bodyPr/>
        <a:lstStyle/>
        <a:p>
          <a:r>
            <a:rPr lang="it-IT"/>
            <a:t>quando un utente è esposto a una ritrattazione che afferma esplicitamente che una precedente informazione che aveva creduto vera, al contrario è </a:t>
          </a:r>
          <a:r>
            <a:rPr lang="it-IT" b="1"/>
            <a:t>priva di fondamento</a:t>
          </a:r>
          <a:r>
            <a:rPr lang="it-IT"/>
            <a:t> o addirittura contraria ai fatti, l'</a:t>
          </a:r>
          <a:r>
            <a:rPr lang="it-IT" b="1"/>
            <a:t>utente non cancella del tutto l'impressione che gli aveva fatto l'interpretazione originaria</a:t>
          </a:r>
          <a:r>
            <a:rPr lang="it-IT"/>
            <a:t>. </a:t>
          </a:r>
          <a:endParaRPr lang="en-US"/>
        </a:p>
      </dgm:t>
    </dgm:pt>
    <dgm:pt modelId="{5A7CD578-39FA-4EB2-9A4D-E989AC1792BA}" type="parTrans" cxnId="{19BF3987-8F72-44B8-B220-CF4C80A624F0}">
      <dgm:prSet/>
      <dgm:spPr/>
      <dgm:t>
        <a:bodyPr/>
        <a:lstStyle/>
        <a:p>
          <a:endParaRPr lang="en-US"/>
        </a:p>
      </dgm:t>
    </dgm:pt>
    <dgm:pt modelId="{2DCB90FA-1B0B-4E67-B9D3-0588896B8598}" type="sibTrans" cxnId="{19BF3987-8F72-44B8-B220-CF4C80A624F0}">
      <dgm:prSet/>
      <dgm:spPr/>
      <dgm:t>
        <a:bodyPr/>
        <a:lstStyle/>
        <a:p>
          <a:endParaRPr lang="en-US"/>
        </a:p>
      </dgm:t>
    </dgm:pt>
    <dgm:pt modelId="{3D27FA2E-68B8-4856-B629-A2BFAAA64405}">
      <dgm:prSet custT="1"/>
      <dgm:spPr/>
      <dgm:t>
        <a:bodyPr/>
        <a:lstStyle/>
        <a:p>
          <a:r>
            <a:rPr lang="it-IT" sz="2400" dirty="0"/>
            <a:t>Questo fenomeno è detto </a:t>
          </a:r>
          <a:r>
            <a:rPr lang="it-IT" sz="2400" b="1" dirty="0" err="1"/>
            <a:t>Continued</a:t>
          </a:r>
          <a:r>
            <a:rPr lang="it-IT" sz="2400" b="1" dirty="0"/>
            <a:t> </a:t>
          </a:r>
          <a:r>
            <a:rPr lang="it-IT" sz="2400" b="1" dirty="0" err="1"/>
            <a:t>Influence</a:t>
          </a:r>
          <a:r>
            <a:rPr lang="it-IT" sz="2400" b="1" dirty="0"/>
            <a:t> </a:t>
          </a:r>
          <a:r>
            <a:rPr lang="it-IT" sz="2400" b="1" dirty="0" err="1"/>
            <a:t>Effect</a:t>
          </a:r>
          <a:r>
            <a:rPr lang="it-IT" sz="2400" dirty="0"/>
            <a:t> (CIE) nella letteratura scientifica.</a:t>
          </a:r>
          <a:br>
            <a:rPr lang="it-IT" sz="1800" dirty="0"/>
          </a:br>
          <a:endParaRPr lang="en-US" sz="1800" dirty="0"/>
        </a:p>
      </dgm:t>
    </dgm:pt>
    <dgm:pt modelId="{DAF382F9-64F9-42A5-AA93-A600BAB55527}" type="parTrans" cxnId="{17A6D575-1F40-4088-9744-E0DEDDE62182}">
      <dgm:prSet/>
      <dgm:spPr/>
      <dgm:t>
        <a:bodyPr/>
        <a:lstStyle/>
        <a:p>
          <a:endParaRPr lang="en-US"/>
        </a:p>
      </dgm:t>
    </dgm:pt>
    <dgm:pt modelId="{CB4ACD0C-9B90-4262-9401-01F8E4CBC147}" type="sibTrans" cxnId="{17A6D575-1F40-4088-9744-E0DEDDE62182}">
      <dgm:prSet/>
      <dgm:spPr/>
      <dgm:t>
        <a:bodyPr/>
        <a:lstStyle/>
        <a:p>
          <a:endParaRPr lang="en-US"/>
        </a:p>
      </dgm:t>
    </dgm:pt>
    <dgm:pt modelId="{83B68730-29FE-44F8-87E0-ABC8E864DF96}">
      <dgm:prSet/>
      <dgm:spPr/>
      <dgm:t>
        <a:bodyPr/>
        <a:lstStyle/>
        <a:p>
          <a:r>
            <a:rPr lang="it-IT"/>
            <a:t>non è sufficiente dire, e provare, che una foto è falsificata, o che un'affermazione è totalmente infondata, per cancellare il potere persuasivo di quella foto o di quell'asserzione sulla moltitudine di persone che l'hanno vista: </a:t>
          </a:r>
          <a:endParaRPr lang="en-US"/>
        </a:p>
      </dgm:t>
    </dgm:pt>
    <dgm:pt modelId="{007B9E6D-CB22-491F-AE18-77618F195A03}" type="parTrans" cxnId="{E6D415E0-3DF3-4199-A3DD-7512E1FF6949}">
      <dgm:prSet/>
      <dgm:spPr/>
      <dgm:t>
        <a:bodyPr/>
        <a:lstStyle/>
        <a:p>
          <a:endParaRPr lang="en-US"/>
        </a:p>
      </dgm:t>
    </dgm:pt>
    <dgm:pt modelId="{54672972-E9DE-4FA3-99B1-594D1178247A}" type="sibTrans" cxnId="{E6D415E0-3DF3-4199-A3DD-7512E1FF6949}">
      <dgm:prSet/>
      <dgm:spPr/>
      <dgm:t>
        <a:bodyPr/>
        <a:lstStyle/>
        <a:p>
          <a:endParaRPr lang="en-US"/>
        </a:p>
      </dgm:t>
    </dgm:pt>
    <dgm:pt modelId="{C837BE43-84FC-4374-9515-8F01F88061D5}">
      <dgm:prSet/>
      <dgm:spPr/>
      <dgm:t>
        <a:bodyPr/>
        <a:lstStyle/>
        <a:p>
          <a:r>
            <a:rPr lang="it-IT" dirty="0"/>
            <a:t>la stragrande maggioranza delle quali non vedrà la ritrattazione; ma molti studi si occupano di persone a cui </a:t>
          </a:r>
          <a:r>
            <a:rPr lang="it-IT" b="1" dirty="0"/>
            <a:t>è esplicitamente mostrata</a:t>
          </a:r>
          <a:r>
            <a:rPr lang="it-IT" dirty="0"/>
            <a:t> la ritrattazione, e ciò nonostante si verifica il CIE. </a:t>
          </a:r>
          <a:endParaRPr lang="en-US" dirty="0"/>
        </a:p>
      </dgm:t>
    </dgm:pt>
    <dgm:pt modelId="{30788E85-B542-4ADF-8F19-CF32468222BB}" type="parTrans" cxnId="{C0CEB398-4B7B-4883-8A6C-B27A678A22C1}">
      <dgm:prSet/>
      <dgm:spPr/>
      <dgm:t>
        <a:bodyPr/>
        <a:lstStyle/>
        <a:p>
          <a:endParaRPr lang="en-US"/>
        </a:p>
      </dgm:t>
    </dgm:pt>
    <dgm:pt modelId="{FBBFB374-9D7A-42AE-A364-C1636D7D805A}" type="sibTrans" cxnId="{C0CEB398-4B7B-4883-8A6C-B27A678A22C1}">
      <dgm:prSet/>
      <dgm:spPr/>
      <dgm:t>
        <a:bodyPr/>
        <a:lstStyle/>
        <a:p>
          <a:endParaRPr lang="en-US"/>
        </a:p>
      </dgm:t>
    </dgm:pt>
    <dgm:pt modelId="{54A357B0-84C0-5140-A5A0-DD23FD9AFFBF}" type="pres">
      <dgm:prSet presAssocID="{CA4399B8-AAF0-4F6D-8ADE-9164B3DB5AD0}" presName="linear" presStyleCnt="0">
        <dgm:presLayoutVars>
          <dgm:animLvl val="lvl"/>
          <dgm:resizeHandles val="exact"/>
        </dgm:presLayoutVars>
      </dgm:prSet>
      <dgm:spPr/>
    </dgm:pt>
    <dgm:pt modelId="{2E37E6A4-BEFB-C34C-A9B2-8531C188538D}" type="pres">
      <dgm:prSet presAssocID="{7F763FED-6136-4A07-BD8A-8F6137A46BC1}" presName="parentText" presStyleLbl="node1" presStyleIdx="0" presStyleCnt="3">
        <dgm:presLayoutVars>
          <dgm:chMax val="0"/>
          <dgm:bulletEnabled val="1"/>
        </dgm:presLayoutVars>
      </dgm:prSet>
      <dgm:spPr/>
    </dgm:pt>
    <dgm:pt modelId="{3C2D2802-C369-4C48-89D7-69EC80470A6F}" type="pres">
      <dgm:prSet presAssocID="{2DCB90FA-1B0B-4E67-B9D3-0588896B8598}" presName="spacer" presStyleCnt="0"/>
      <dgm:spPr/>
    </dgm:pt>
    <dgm:pt modelId="{460703DF-C3BD-2849-AE28-3215F15E1857}" type="pres">
      <dgm:prSet presAssocID="{3D27FA2E-68B8-4856-B629-A2BFAAA64405}" presName="parentText" presStyleLbl="node1" presStyleIdx="1" presStyleCnt="3">
        <dgm:presLayoutVars>
          <dgm:chMax val="0"/>
          <dgm:bulletEnabled val="1"/>
        </dgm:presLayoutVars>
      </dgm:prSet>
      <dgm:spPr/>
    </dgm:pt>
    <dgm:pt modelId="{CD19FC65-E246-894F-ADF9-892B9C89816D}" type="pres">
      <dgm:prSet presAssocID="{CB4ACD0C-9B90-4262-9401-01F8E4CBC147}" presName="spacer" presStyleCnt="0"/>
      <dgm:spPr/>
    </dgm:pt>
    <dgm:pt modelId="{303B8090-2C5D-664C-BB52-569A06103560}" type="pres">
      <dgm:prSet presAssocID="{83B68730-29FE-44F8-87E0-ABC8E864DF96}" presName="parentText" presStyleLbl="node1" presStyleIdx="2" presStyleCnt="3">
        <dgm:presLayoutVars>
          <dgm:chMax val="0"/>
          <dgm:bulletEnabled val="1"/>
        </dgm:presLayoutVars>
      </dgm:prSet>
      <dgm:spPr/>
    </dgm:pt>
    <dgm:pt modelId="{0501404D-D928-A54F-81DC-6EBA0EDAE42F}" type="pres">
      <dgm:prSet presAssocID="{83B68730-29FE-44F8-87E0-ABC8E864DF96}" presName="childText" presStyleLbl="revTx" presStyleIdx="0" presStyleCnt="1">
        <dgm:presLayoutVars>
          <dgm:bulletEnabled val="1"/>
        </dgm:presLayoutVars>
      </dgm:prSet>
      <dgm:spPr/>
    </dgm:pt>
  </dgm:ptLst>
  <dgm:cxnLst>
    <dgm:cxn modelId="{CE11131E-AC99-B849-AAD5-B544265C0641}" type="presOf" srcId="{7F763FED-6136-4A07-BD8A-8F6137A46BC1}" destId="{2E37E6A4-BEFB-C34C-A9B2-8531C188538D}" srcOrd="0" destOrd="0" presId="urn:microsoft.com/office/officeart/2005/8/layout/vList2"/>
    <dgm:cxn modelId="{8E83F457-4295-9E48-B132-4202F64532F2}" type="presOf" srcId="{3D27FA2E-68B8-4856-B629-A2BFAAA64405}" destId="{460703DF-C3BD-2849-AE28-3215F15E1857}" srcOrd="0" destOrd="0" presId="urn:microsoft.com/office/officeart/2005/8/layout/vList2"/>
    <dgm:cxn modelId="{17A6D575-1F40-4088-9744-E0DEDDE62182}" srcId="{CA4399B8-AAF0-4F6D-8ADE-9164B3DB5AD0}" destId="{3D27FA2E-68B8-4856-B629-A2BFAAA64405}" srcOrd="1" destOrd="0" parTransId="{DAF382F9-64F9-42A5-AA93-A600BAB55527}" sibTransId="{CB4ACD0C-9B90-4262-9401-01F8E4CBC147}"/>
    <dgm:cxn modelId="{EEBDCF86-E6B7-CB40-A9E2-BD5066E40384}" type="presOf" srcId="{83B68730-29FE-44F8-87E0-ABC8E864DF96}" destId="{303B8090-2C5D-664C-BB52-569A06103560}" srcOrd="0" destOrd="0" presId="urn:microsoft.com/office/officeart/2005/8/layout/vList2"/>
    <dgm:cxn modelId="{19BF3987-8F72-44B8-B220-CF4C80A624F0}" srcId="{CA4399B8-AAF0-4F6D-8ADE-9164B3DB5AD0}" destId="{7F763FED-6136-4A07-BD8A-8F6137A46BC1}" srcOrd="0" destOrd="0" parTransId="{5A7CD578-39FA-4EB2-9A4D-E989AC1792BA}" sibTransId="{2DCB90FA-1B0B-4E67-B9D3-0588896B8598}"/>
    <dgm:cxn modelId="{C0CEB398-4B7B-4883-8A6C-B27A678A22C1}" srcId="{83B68730-29FE-44F8-87E0-ABC8E864DF96}" destId="{C837BE43-84FC-4374-9515-8F01F88061D5}" srcOrd="0" destOrd="0" parTransId="{30788E85-B542-4ADF-8F19-CF32468222BB}" sibTransId="{FBBFB374-9D7A-42AE-A364-C1636D7D805A}"/>
    <dgm:cxn modelId="{FAD537B1-37C8-7148-BBC2-489B01192ADB}" type="presOf" srcId="{CA4399B8-AAF0-4F6D-8ADE-9164B3DB5AD0}" destId="{54A357B0-84C0-5140-A5A0-DD23FD9AFFBF}" srcOrd="0" destOrd="0" presId="urn:microsoft.com/office/officeart/2005/8/layout/vList2"/>
    <dgm:cxn modelId="{938806E0-074C-394D-9608-0F1FCDC06DBA}" type="presOf" srcId="{C837BE43-84FC-4374-9515-8F01F88061D5}" destId="{0501404D-D928-A54F-81DC-6EBA0EDAE42F}" srcOrd="0" destOrd="0" presId="urn:microsoft.com/office/officeart/2005/8/layout/vList2"/>
    <dgm:cxn modelId="{E6D415E0-3DF3-4199-A3DD-7512E1FF6949}" srcId="{CA4399B8-AAF0-4F6D-8ADE-9164B3DB5AD0}" destId="{83B68730-29FE-44F8-87E0-ABC8E864DF96}" srcOrd="2" destOrd="0" parTransId="{007B9E6D-CB22-491F-AE18-77618F195A03}" sibTransId="{54672972-E9DE-4FA3-99B1-594D1178247A}"/>
    <dgm:cxn modelId="{C42FF4EF-7D6D-5944-9F83-6BFC3B17FC02}" type="presParOf" srcId="{54A357B0-84C0-5140-A5A0-DD23FD9AFFBF}" destId="{2E37E6A4-BEFB-C34C-A9B2-8531C188538D}" srcOrd="0" destOrd="0" presId="urn:microsoft.com/office/officeart/2005/8/layout/vList2"/>
    <dgm:cxn modelId="{1D442850-DD5C-924B-95CB-6E244D197072}" type="presParOf" srcId="{54A357B0-84C0-5140-A5A0-DD23FD9AFFBF}" destId="{3C2D2802-C369-4C48-89D7-69EC80470A6F}" srcOrd="1" destOrd="0" presId="urn:microsoft.com/office/officeart/2005/8/layout/vList2"/>
    <dgm:cxn modelId="{A277B2C7-EF08-7443-8CEA-1954543D8C9A}" type="presParOf" srcId="{54A357B0-84C0-5140-A5A0-DD23FD9AFFBF}" destId="{460703DF-C3BD-2849-AE28-3215F15E1857}" srcOrd="2" destOrd="0" presId="urn:microsoft.com/office/officeart/2005/8/layout/vList2"/>
    <dgm:cxn modelId="{ACD446FB-EB4E-4449-A1B3-6C08EB06D8A1}" type="presParOf" srcId="{54A357B0-84C0-5140-A5A0-DD23FD9AFFBF}" destId="{CD19FC65-E246-894F-ADF9-892B9C89816D}" srcOrd="3" destOrd="0" presId="urn:microsoft.com/office/officeart/2005/8/layout/vList2"/>
    <dgm:cxn modelId="{752D7332-FAC0-6541-BEF3-DE0C1D7659E3}" type="presParOf" srcId="{54A357B0-84C0-5140-A5A0-DD23FD9AFFBF}" destId="{303B8090-2C5D-664C-BB52-569A06103560}" srcOrd="4" destOrd="0" presId="urn:microsoft.com/office/officeart/2005/8/layout/vList2"/>
    <dgm:cxn modelId="{37001BB7-B620-5C4C-BDD8-F2A845763019}" type="presParOf" srcId="{54A357B0-84C0-5140-A5A0-DD23FD9AFFBF}" destId="{0501404D-D928-A54F-81DC-6EBA0EDAE42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F0811E-7EAE-42B2-868D-52124E59D58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4060E7CC-E3D6-4C3F-A75E-C750FA354447}">
      <dgm:prSet custT="1"/>
      <dgm:spPr/>
      <dgm:t>
        <a:bodyPr/>
        <a:lstStyle/>
        <a:p>
          <a:r>
            <a:rPr lang="it-IT" sz="2400" dirty="0"/>
            <a:t>Il tema è vasto, e affrontarne gli altri livelli richiede una comprensione di base dei meccanismi del sistema cognitivo umano</a:t>
          </a:r>
          <a:endParaRPr lang="en-US" sz="2400" dirty="0"/>
        </a:p>
      </dgm:t>
    </dgm:pt>
    <dgm:pt modelId="{C48D23C1-63E2-4B38-AE2A-C87CE08D7A27}" type="parTrans" cxnId="{4B360DA1-5286-46F3-90C5-0DB816F4B6DB}">
      <dgm:prSet/>
      <dgm:spPr/>
      <dgm:t>
        <a:bodyPr/>
        <a:lstStyle/>
        <a:p>
          <a:endParaRPr lang="en-US"/>
        </a:p>
      </dgm:t>
    </dgm:pt>
    <dgm:pt modelId="{233B8733-4716-40A9-94CA-61DD16F39564}" type="sibTrans" cxnId="{4B360DA1-5286-46F3-90C5-0DB816F4B6DB}">
      <dgm:prSet/>
      <dgm:spPr/>
      <dgm:t>
        <a:bodyPr/>
        <a:lstStyle/>
        <a:p>
          <a:endParaRPr lang="en-US"/>
        </a:p>
      </dgm:t>
    </dgm:pt>
    <dgm:pt modelId="{EC253F9A-A8E1-44FA-AEF4-FC15D59A8E6E}">
      <dgm:prSet custT="1"/>
      <dgm:spPr/>
      <dgm:t>
        <a:bodyPr/>
        <a:lstStyle/>
        <a:p>
          <a:r>
            <a:rPr lang="it-IT" sz="2400" dirty="0"/>
            <a:t>Questo corso gratuito </a:t>
          </a:r>
          <a:r>
            <a:rPr lang="it-IT" sz="2400" dirty="0">
              <a:hlinkClick xmlns:r="http://schemas.openxmlformats.org/officeDocument/2006/relationships" r:id="rId1"/>
            </a:rPr>
            <a:t>https://lms.federica.eu/course/search.php?areaids=core_course-course&amp;q=il+sistema+cognitivo+umano</a:t>
          </a:r>
          <a:r>
            <a:rPr lang="it-IT" sz="2400" dirty="0"/>
            <a:t>  lo presenta nella sua completezza</a:t>
          </a:r>
          <a:endParaRPr lang="en-US" sz="2400" dirty="0"/>
        </a:p>
      </dgm:t>
    </dgm:pt>
    <dgm:pt modelId="{A72A05C4-77FB-4F65-83FD-8B7DA37EC9B8}" type="parTrans" cxnId="{A6745744-6A22-4129-9CC7-8E498321F834}">
      <dgm:prSet/>
      <dgm:spPr/>
      <dgm:t>
        <a:bodyPr/>
        <a:lstStyle/>
        <a:p>
          <a:endParaRPr lang="en-US"/>
        </a:p>
      </dgm:t>
    </dgm:pt>
    <dgm:pt modelId="{16C768B9-7B87-4834-9793-09F5CFAFC16B}" type="sibTrans" cxnId="{A6745744-6A22-4129-9CC7-8E498321F834}">
      <dgm:prSet/>
      <dgm:spPr/>
      <dgm:t>
        <a:bodyPr/>
        <a:lstStyle/>
        <a:p>
          <a:endParaRPr lang="en-US"/>
        </a:p>
      </dgm:t>
    </dgm:pt>
    <dgm:pt modelId="{3971CF3C-B107-406C-B6C8-DD833FA9322A}">
      <dgm:prSet custT="1"/>
      <dgm:spPr/>
      <dgm:t>
        <a:bodyPr/>
        <a:lstStyle/>
        <a:p>
          <a:r>
            <a:rPr lang="it-IT" sz="2400" dirty="0"/>
            <a:t>Se non avete tempo per farlo tutto focalizzatevi sulle lezioni 3 e 4</a:t>
          </a:r>
          <a:endParaRPr lang="en-US" sz="2400" dirty="0"/>
        </a:p>
      </dgm:t>
    </dgm:pt>
    <dgm:pt modelId="{39953F41-4AC3-4D30-B8E3-EAED5822481B}" type="parTrans" cxnId="{29405795-B791-4ED6-A2F4-AD09FB394006}">
      <dgm:prSet/>
      <dgm:spPr/>
      <dgm:t>
        <a:bodyPr/>
        <a:lstStyle/>
        <a:p>
          <a:endParaRPr lang="en-US"/>
        </a:p>
      </dgm:t>
    </dgm:pt>
    <dgm:pt modelId="{02E2C702-3725-414D-9B4C-F9D0484C0DFC}" type="sibTrans" cxnId="{29405795-B791-4ED6-A2F4-AD09FB394006}">
      <dgm:prSet/>
      <dgm:spPr/>
      <dgm:t>
        <a:bodyPr/>
        <a:lstStyle/>
        <a:p>
          <a:endParaRPr lang="en-US"/>
        </a:p>
      </dgm:t>
    </dgm:pt>
    <dgm:pt modelId="{60F6217E-0485-8D4D-A4FC-AC9966868032}" type="pres">
      <dgm:prSet presAssocID="{CEF0811E-7EAE-42B2-868D-52124E59D584}" presName="vert0" presStyleCnt="0">
        <dgm:presLayoutVars>
          <dgm:dir/>
          <dgm:animOne val="branch"/>
          <dgm:animLvl val="lvl"/>
        </dgm:presLayoutVars>
      </dgm:prSet>
      <dgm:spPr/>
    </dgm:pt>
    <dgm:pt modelId="{176DE23F-8433-9043-9400-EB344FE68D43}" type="pres">
      <dgm:prSet presAssocID="{4060E7CC-E3D6-4C3F-A75E-C750FA354447}" presName="thickLine" presStyleLbl="alignNode1" presStyleIdx="0" presStyleCnt="3"/>
      <dgm:spPr/>
    </dgm:pt>
    <dgm:pt modelId="{C14042E1-38EC-E246-A28B-3779F4E72875}" type="pres">
      <dgm:prSet presAssocID="{4060E7CC-E3D6-4C3F-A75E-C750FA354447}" presName="horz1" presStyleCnt="0"/>
      <dgm:spPr/>
    </dgm:pt>
    <dgm:pt modelId="{148C1302-FF7E-2248-A5EF-0D551A354FFF}" type="pres">
      <dgm:prSet presAssocID="{4060E7CC-E3D6-4C3F-A75E-C750FA354447}" presName="tx1" presStyleLbl="revTx" presStyleIdx="0" presStyleCnt="3"/>
      <dgm:spPr/>
    </dgm:pt>
    <dgm:pt modelId="{AED580CF-C824-1A44-93E2-462C9C343BA1}" type="pres">
      <dgm:prSet presAssocID="{4060E7CC-E3D6-4C3F-A75E-C750FA354447}" presName="vert1" presStyleCnt="0"/>
      <dgm:spPr/>
    </dgm:pt>
    <dgm:pt modelId="{CC2C2BCB-58A7-5444-ADED-405219E1BA03}" type="pres">
      <dgm:prSet presAssocID="{EC253F9A-A8E1-44FA-AEF4-FC15D59A8E6E}" presName="thickLine" presStyleLbl="alignNode1" presStyleIdx="1" presStyleCnt="3"/>
      <dgm:spPr/>
    </dgm:pt>
    <dgm:pt modelId="{117AC975-01C9-F24A-B3E9-CD2F6ED36205}" type="pres">
      <dgm:prSet presAssocID="{EC253F9A-A8E1-44FA-AEF4-FC15D59A8E6E}" presName="horz1" presStyleCnt="0"/>
      <dgm:spPr/>
    </dgm:pt>
    <dgm:pt modelId="{85886520-261C-4F4E-88C9-D5C025C4854B}" type="pres">
      <dgm:prSet presAssocID="{EC253F9A-A8E1-44FA-AEF4-FC15D59A8E6E}" presName="tx1" presStyleLbl="revTx" presStyleIdx="1" presStyleCnt="3"/>
      <dgm:spPr/>
    </dgm:pt>
    <dgm:pt modelId="{5A3B8923-A511-AC4B-97DD-6B0E2318013E}" type="pres">
      <dgm:prSet presAssocID="{EC253F9A-A8E1-44FA-AEF4-FC15D59A8E6E}" presName="vert1" presStyleCnt="0"/>
      <dgm:spPr/>
    </dgm:pt>
    <dgm:pt modelId="{80B143A0-469D-C24B-985C-714B1988CD15}" type="pres">
      <dgm:prSet presAssocID="{3971CF3C-B107-406C-B6C8-DD833FA9322A}" presName="thickLine" presStyleLbl="alignNode1" presStyleIdx="2" presStyleCnt="3"/>
      <dgm:spPr/>
    </dgm:pt>
    <dgm:pt modelId="{FEBD9BB3-E2F8-044D-A617-23EC9CF2885A}" type="pres">
      <dgm:prSet presAssocID="{3971CF3C-B107-406C-B6C8-DD833FA9322A}" presName="horz1" presStyleCnt="0"/>
      <dgm:spPr/>
    </dgm:pt>
    <dgm:pt modelId="{CD89A2DE-8BB3-1848-854C-5EEB6E99BDE2}" type="pres">
      <dgm:prSet presAssocID="{3971CF3C-B107-406C-B6C8-DD833FA9322A}" presName="tx1" presStyleLbl="revTx" presStyleIdx="2" presStyleCnt="3"/>
      <dgm:spPr/>
    </dgm:pt>
    <dgm:pt modelId="{3CE88C03-C969-C847-A930-557D9D5ABE34}" type="pres">
      <dgm:prSet presAssocID="{3971CF3C-B107-406C-B6C8-DD833FA9322A}" presName="vert1" presStyleCnt="0"/>
      <dgm:spPr/>
    </dgm:pt>
  </dgm:ptLst>
  <dgm:cxnLst>
    <dgm:cxn modelId="{355FD827-3201-5D44-8C5C-CA6A60BF2CAB}" type="presOf" srcId="{CEF0811E-7EAE-42B2-868D-52124E59D584}" destId="{60F6217E-0485-8D4D-A4FC-AC9966868032}" srcOrd="0" destOrd="0" presId="urn:microsoft.com/office/officeart/2008/layout/LinedList"/>
    <dgm:cxn modelId="{A6745744-6A22-4129-9CC7-8E498321F834}" srcId="{CEF0811E-7EAE-42B2-868D-52124E59D584}" destId="{EC253F9A-A8E1-44FA-AEF4-FC15D59A8E6E}" srcOrd="1" destOrd="0" parTransId="{A72A05C4-77FB-4F65-83FD-8B7DA37EC9B8}" sibTransId="{16C768B9-7B87-4834-9793-09F5CFAFC16B}"/>
    <dgm:cxn modelId="{29405795-B791-4ED6-A2F4-AD09FB394006}" srcId="{CEF0811E-7EAE-42B2-868D-52124E59D584}" destId="{3971CF3C-B107-406C-B6C8-DD833FA9322A}" srcOrd="2" destOrd="0" parTransId="{39953F41-4AC3-4D30-B8E3-EAED5822481B}" sibTransId="{02E2C702-3725-414D-9B4C-F9D0484C0DFC}"/>
    <dgm:cxn modelId="{C7AE409E-7664-2348-A54A-D182B98958C1}" type="presOf" srcId="{3971CF3C-B107-406C-B6C8-DD833FA9322A}" destId="{CD89A2DE-8BB3-1848-854C-5EEB6E99BDE2}" srcOrd="0" destOrd="0" presId="urn:microsoft.com/office/officeart/2008/layout/LinedList"/>
    <dgm:cxn modelId="{4B360DA1-5286-46F3-90C5-0DB816F4B6DB}" srcId="{CEF0811E-7EAE-42B2-868D-52124E59D584}" destId="{4060E7CC-E3D6-4C3F-A75E-C750FA354447}" srcOrd="0" destOrd="0" parTransId="{C48D23C1-63E2-4B38-AE2A-C87CE08D7A27}" sibTransId="{233B8733-4716-40A9-94CA-61DD16F39564}"/>
    <dgm:cxn modelId="{AD52BDA1-7E33-084D-81B7-67A5C9199CAC}" type="presOf" srcId="{EC253F9A-A8E1-44FA-AEF4-FC15D59A8E6E}" destId="{85886520-261C-4F4E-88C9-D5C025C4854B}" srcOrd="0" destOrd="0" presId="urn:microsoft.com/office/officeart/2008/layout/LinedList"/>
    <dgm:cxn modelId="{B16D24D2-100E-8842-A4F8-B7DCAF700AD4}" type="presOf" srcId="{4060E7CC-E3D6-4C3F-A75E-C750FA354447}" destId="{148C1302-FF7E-2248-A5EF-0D551A354FFF}" srcOrd="0" destOrd="0" presId="urn:microsoft.com/office/officeart/2008/layout/LinedList"/>
    <dgm:cxn modelId="{0A8166BE-9936-6343-8EA8-6A3C7FD15D03}" type="presParOf" srcId="{60F6217E-0485-8D4D-A4FC-AC9966868032}" destId="{176DE23F-8433-9043-9400-EB344FE68D43}" srcOrd="0" destOrd="0" presId="urn:microsoft.com/office/officeart/2008/layout/LinedList"/>
    <dgm:cxn modelId="{082ACDD7-11B4-CA44-A482-470CC5632AD2}" type="presParOf" srcId="{60F6217E-0485-8D4D-A4FC-AC9966868032}" destId="{C14042E1-38EC-E246-A28B-3779F4E72875}" srcOrd="1" destOrd="0" presId="urn:microsoft.com/office/officeart/2008/layout/LinedList"/>
    <dgm:cxn modelId="{93F4B8BD-B076-4240-9236-580BD5F7EB9C}" type="presParOf" srcId="{C14042E1-38EC-E246-A28B-3779F4E72875}" destId="{148C1302-FF7E-2248-A5EF-0D551A354FFF}" srcOrd="0" destOrd="0" presId="urn:microsoft.com/office/officeart/2008/layout/LinedList"/>
    <dgm:cxn modelId="{3A47A200-D248-A849-9DAE-A8FED893DE75}" type="presParOf" srcId="{C14042E1-38EC-E246-A28B-3779F4E72875}" destId="{AED580CF-C824-1A44-93E2-462C9C343BA1}" srcOrd="1" destOrd="0" presId="urn:microsoft.com/office/officeart/2008/layout/LinedList"/>
    <dgm:cxn modelId="{D030429B-BD75-A94B-885B-39ED15249414}" type="presParOf" srcId="{60F6217E-0485-8D4D-A4FC-AC9966868032}" destId="{CC2C2BCB-58A7-5444-ADED-405219E1BA03}" srcOrd="2" destOrd="0" presId="urn:microsoft.com/office/officeart/2008/layout/LinedList"/>
    <dgm:cxn modelId="{67A18C73-DD3C-C44A-8CFD-A526F18B8649}" type="presParOf" srcId="{60F6217E-0485-8D4D-A4FC-AC9966868032}" destId="{117AC975-01C9-F24A-B3E9-CD2F6ED36205}" srcOrd="3" destOrd="0" presId="urn:microsoft.com/office/officeart/2008/layout/LinedList"/>
    <dgm:cxn modelId="{94D39ECB-E020-5740-B0E8-E7B244C1A0FA}" type="presParOf" srcId="{117AC975-01C9-F24A-B3E9-CD2F6ED36205}" destId="{85886520-261C-4F4E-88C9-D5C025C4854B}" srcOrd="0" destOrd="0" presId="urn:microsoft.com/office/officeart/2008/layout/LinedList"/>
    <dgm:cxn modelId="{A4FCEA2C-5FA6-4A4C-9A91-8CCE84152F14}" type="presParOf" srcId="{117AC975-01C9-F24A-B3E9-CD2F6ED36205}" destId="{5A3B8923-A511-AC4B-97DD-6B0E2318013E}" srcOrd="1" destOrd="0" presId="urn:microsoft.com/office/officeart/2008/layout/LinedList"/>
    <dgm:cxn modelId="{2FEF9232-5FF4-7546-8162-F3FB37B75338}" type="presParOf" srcId="{60F6217E-0485-8D4D-A4FC-AC9966868032}" destId="{80B143A0-469D-C24B-985C-714B1988CD15}" srcOrd="4" destOrd="0" presId="urn:microsoft.com/office/officeart/2008/layout/LinedList"/>
    <dgm:cxn modelId="{87C25267-BD11-5342-8175-E98650E4FFFF}" type="presParOf" srcId="{60F6217E-0485-8D4D-A4FC-AC9966868032}" destId="{FEBD9BB3-E2F8-044D-A617-23EC9CF2885A}" srcOrd="5" destOrd="0" presId="urn:microsoft.com/office/officeart/2008/layout/LinedList"/>
    <dgm:cxn modelId="{A0F6B62F-6A26-4541-A401-B89F25256328}" type="presParOf" srcId="{FEBD9BB3-E2F8-044D-A617-23EC9CF2885A}" destId="{CD89A2DE-8BB3-1848-854C-5EEB6E99BDE2}" srcOrd="0" destOrd="0" presId="urn:microsoft.com/office/officeart/2008/layout/LinedList"/>
    <dgm:cxn modelId="{D98D998B-213C-8D40-9128-D358F5D48ECF}" type="presParOf" srcId="{FEBD9BB3-E2F8-044D-A617-23EC9CF2885A}" destId="{3CE88C03-C969-C847-A930-557D9D5ABE3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356AE-81E9-AD4F-B179-45DF6A9C4E02}">
      <dsp:nvSpPr>
        <dsp:cNvPr id="0" name=""/>
        <dsp:cNvSpPr/>
      </dsp:nvSpPr>
      <dsp:spPr>
        <a:xfrm>
          <a:off x="0" y="17963"/>
          <a:ext cx="6263640" cy="12097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it-IT" sz="2200" b="1" kern="1200"/>
            <a:t>Reputazione</a:t>
          </a:r>
          <a:r>
            <a:rPr lang="it-IT" sz="2200" kern="1200"/>
            <a:t>: preferiamo fonti con un nome o aspetto che riconosciamo come più credibile o «ufficiale», rispetto a fonti non familiari</a:t>
          </a:r>
          <a:endParaRPr lang="en-US" sz="2200" kern="1200"/>
        </a:p>
      </dsp:txBody>
      <dsp:txXfrm>
        <a:off x="59057" y="77020"/>
        <a:ext cx="6145526" cy="1091666"/>
      </dsp:txXfrm>
    </dsp:sp>
    <dsp:sp modelId="{A7A50E10-C179-E24E-9230-169F5483687C}">
      <dsp:nvSpPr>
        <dsp:cNvPr id="0" name=""/>
        <dsp:cNvSpPr/>
      </dsp:nvSpPr>
      <dsp:spPr>
        <a:xfrm>
          <a:off x="0" y="1291103"/>
          <a:ext cx="6263640" cy="12097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it-IT" sz="2200" b="1" kern="1200"/>
            <a:t>Approvazione</a:t>
          </a:r>
          <a:r>
            <a:rPr lang="it-IT" sz="2200" kern="1200"/>
            <a:t> (</a:t>
          </a:r>
          <a:r>
            <a:rPr lang="it-IT" sz="2200" i="1" kern="1200"/>
            <a:t>endorsement</a:t>
          </a:r>
          <a:r>
            <a:rPr lang="it-IT" sz="2200" kern="1200"/>
            <a:t>): preferiamo credere a informazioni e fonti di informazione a cui altri credono:</a:t>
          </a:r>
          <a:endParaRPr lang="en-US" sz="2200" kern="1200"/>
        </a:p>
      </dsp:txBody>
      <dsp:txXfrm>
        <a:off x="59057" y="1350160"/>
        <a:ext cx="6145526" cy="1091666"/>
      </dsp:txXfrm>
    </dsp:sp>
    <dsp:sp modelId="{DEDB943A-94CE-9F40-BF18-D01491EEB79D}">
      <dsp:nvSpPr>
        <dsp:cNvPr id="0" name=""/>
        <dsp:cNvSpPr/>
      </dsp:nvSpPr>
      <dsp:spPr>
        <a:xfrm>
          <a:off x="0" y="2500883"/>
          <a:ext cx="6263640" cy="177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it-IT" sz="1700" kern="1200"/>
            <a:t>siti </a:t>
          </a:r>
          <a:r>
            <a:rPr lang="it-IT" sz="1700" b="1" kern="1200"/>
            <a:t>suggeriti da altri individui noti: </a:t>
          </a:r>
          <a:r>
            <a:rPr lang="it-IT" sz="1700" kern="1200"/>
            <a:t>regola  "apprezzamento → accordo»: le persone tendono a dirsi d'accordo con le persone che gli piacciono (</a:t>
          </a:r>
          <a:r>
            <a:rPr lang="it-IT" sz="1700" i="1" kern="1200"/>
            <a:t>testimonials</a:t>
          </a:r>
          <a:r>
            <a:rPr lang="it-IT" sz="1700" kern="1200"/>
            <a:t>) </a:t>
          </a:r>
          <a:endParaRPr lang="en-US" sz="1700" kern="1200"/>
        </a:p>
        <a:p>
          <a:pPr marL="171450" lvl="1" indent="-171450" algn="l" defTabSz="755650">
            <a:lnSpc>
              <a:spcPct val="90000"/>
            </a:lnSpc>
            <a:spcBef>
              <a:spcPct val="0"/>
            </a:spcBef>
            <a:spcAft>
              <a:spcPct val="20000"/>
            </a:spcAft>
            <a:buChar char="•"/>
          </a:pPr>
          <a:r>
            <a:rPr lang="it-IT" sz="1700" kern="1200" dirty="0"/>
            <a:t>approvati da </a:t>
          </a:r>
          <a:r>
            <a:rPr lang="it-IT" sz="1700" b="1" kern="1200" dirty="0"/>
            <a:t>aggregazioni di individui ignoti</a:t>
          </a:r>
          <a:r>
            <a:rPr lang="it-IT" sz="1700" kern="1200" dirty="0"/>
            <a:t>. La cosiddetta </a:t>
          </a:r>
          <a:r>
            <a:rPr lang="it-IT" sz="1700" b="1" kern="1200" dirty="0" err="1"/>
            <a:t>bandwagon</a:t>
          </a:r>
          <a:r>
            <a:rPr lang="it-IT" sz="1700" b="1" kern="1200" dirty="0"/>
            <a:t> </a:t>
          </a:r>
          <a:r>
            <a:rPr lang="it-IT" sz="1700" b="1" kern="1200" dirty="0" err="1"/>
            <a:t>heuristics</a:t>
          </a:r>
          <a:r>
            <a:rPr lang="it-IT" sz="1700" b="1" kern="1200" dirty="0"/>
            <a:t>: </a:t>
          </a:r>
          <a:r>
            <a:rPr lang="it-IT" sz="1700" kern="1200" dirty="0"/>
            <a:t>le persone si fidano di cose di cui tante altre persone si fidano (</a:t>
          </a:r>
          <a:r>
            <a:rPr lang="it-IT" sz="1700" i="1" kern="1200" dirty="0" err="1"/>
            <a:t>ratings</a:t>
          </a:r>
          <a:r>
            <a:rPr lang="it-IT" sz="1700" i="1" kern="1200" dirty="0"/>
            <a:t> collettivi: </a:t>
          </a:r>
          <a:r>
            <a:rPr lang="it-IT" sz="1700" i="1" kern="1200" dirty="0" err="1"/>
            <a:t>likes</a:t>
          </a:r>
          <a:r>
            <a:rPr lang="it-IT" sz="1700" i="1" kern="1200" dirty="0"/>
            <a:t>, </a:t>
          </a:r>
          <a:r>
            <a:rPr lang="it-IT" sz="1700" i="1" kern="1200" dirty="0" err="1"/>
            <a:t>followers</a:t>
          </a:r>
          <a:r>
            <a:rPr lang="it-IT" sz="1700" i="1" kern="1200" dirty="0"/>
            <a:t>, </a:t>
          </a:r>
          <a:r>
            <a:rPr lang="it-IT" sz="1700" i="1" kern="1200" dirty="0" err="1"/>
            <a:t>multiricezioni</a:t>
          </a:r>
          <a:r>
            <a:rPr lang="it-IT" sz="1700" kern="1200" dirty="0"/>
            <a:t>)</a:t>
          </a:r>
          <a:endParaRPr lang="en-US" sz="1700" kern="1200" dirty="0"/>
        </a:p>
      </dsp:txBody>
      <dsp:txXfrm>
        <a:off x="0" y="2500883"/>
        <a:ext cx="6263640" cy="1776060"/>
      </dsp:txXfrm>
    </dsp:sp>
    <dsp:sp modelId="{59C7B55F-BB74-6D44-813C-7705B4B16B4D}">
      <dsp:nvSpPr>
        <dsp:cNvPr id="0" name=""/>
        <dsp:cNvSpPr/>
      </dsp:nvSpPr>
      <dsp:spPr>
        <a:xfrm>
          <a:off x="0" y="4276944"/>
          <a:ext cx="6263640" cy="12097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it-IT" sz="2200" b="1" kern="1200"/>
            <a:t>Coerenza</a:t>
          </a:r>
          <a:r>
            <a:rPr lang="it-IT" sz="2200" kern="1200"/>
            <a:t>: se qualcosa riferito da altri si mostra coerente con una </a:t>
          </a:r>
          <a:r>
            <a:rPr lang="it-IT" sz="2200" b="1" kern="1200"/>
            <a:t>seconda</a:t>
          </a:r>
          <a:r>
            <a:rPr lang="it-IT" sz="2200" kern="1200"/>
            <a:t> fonte, viene giudicato credibile («regola di stop»)</a:t>
          </a:r>
          <a:endParaRPr lang="en-US" sz="2200" kern="1200"/>
        </a:p>
      </dsp:txBody>
      <dsp:txXfrm>
        <a:off x="59057" y="4336001"/>
        <a:ext cx="6145526" cy="1091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CAC9D-C1DB-DB4F-889F-78E0DCDB400D}">
      <dsp:nvSpPr>
        <dsp:cNvPr id="0" name=""/>
        <dsp:cNvSpPr/>
      </dsp:nvSpPr>
      <dsp:spPr>
        <a:xfrm>
          <a:off x="0" y="142254"/>
          <a:ext cx="6263640" cy="11547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b="1" kern="1200"/>
            <a:t>Auto-conferma</a:t>
          </a:r>
          <a:r>
            <a:rPr lang="it-IT" sz="2100" kern="1200"/>
            <a:t>: le persone considerano </a:t>
          </a:r>
          <a:r>
            <a:rPr lang="it-IT" sz="2100" b="1" kern="1200"/>
            <a:t>credibili</a:t>
          </a:r>
          <a:r>
            <a:rPr lang="it-IT" sz="2100" kern="1200"/>
            <a:t> le informazioni che confermano loro opinioni preesistenti, e </a:t>
          </a:r>
          <a:r>
            <a:rPr lang="it-IT" sz="2100" b="1" kern="1200"/>
            <a:t>non credibili</a:t>
          </a:r>
          <a:r>
            <a:rPr lang="it-IT" sz="2100" kern="1200"/>
            <a:t> quelle che le contrastano.</a:t>
          </a:r>
          <a:endParaRPr lang="en-US" sz="2100" kern="1200"/>
        </a:p>
      </dsp:txBody>
      <dsp:txXfrm>
        <a:off x="56372" y="198626"/>
        <a:ext cx="6150896" cy="1042045"/>
      </dsp:txXfrm>
    </dsp:sp>
    <dsp:sp modelId="{A47C7545-B34C-1F4E-81DC-9D03BDDC90FB}">
      <dsp:nvSpPr>
        <dsp:cNvPr id="0" name=""/>
        <dsp:cNvSpPr/>
      </dsp:nvSpPr>
      <dsp:spPr>
        <a:xfrm>
          <a:off x="0" y="1357524"/>
          <a:ext cx="6263640" cy="115478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b="1" kern="1200"/>
            <a:t>Violazione dell'aspettativa</a:t>
          </a:r>
          <a:r>
            <a:rPr lang="it-IT" sz="2100" kern="1200"/>
            <a:t>: un sito web è giudicato meno credibile se viola le aspettative dell'utente per qualche aspetto</a:t>
          </a:r>
          <a:endParaRPr lang="en-US" sz="2100" kern="1200"/>
        </a:p>
      </dsp:txBody>
      <dsp:txXfrm>
        <a:off x="56372" y="1413896"/>
        <a:ext cx="6150896" cy="1042045"/>
      </dsp:txXfrm>
    </dsp:sp>
    <dsp:sp modelId="{D0D895BE-5EAE-AE47-8F3E-CEBC879EC615}">
      <dsp:nvSpPr>
        <dsp:cNvPr id="0" name=""/>
        <dsp:cNvSpPr/>
      </dsp:nvSpPr>
      <dsp:spPr>
        <a:xfrm>
          <a:off x="0" y="2512313"/>
          <a:ext cx="6263640" cy="73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it-IT" sz="1600" kern="1200"/>
            <a:t>per esempio gli chiede più informazioni personali di quante siano strettamente necessarie, o contiene molti errori ortografici o grammaticali</a:t>
          </a:r>
          <a:endParaRPr lang="en-US" sz="1600" kern="1200"/>
        </a:p>
      </dsp:txBody>
      <dsp:txXfrm>
        <a:off x="0" y="2512313"/>
        <a:ext cx="6263640" cy="738990"/>
      </dsp:txXfrm>
    </dsp:sp>
    <dsp:sp modelId="{6F250457-A567-1845-ACD5-E4CE5D796777}">
      <dsp:nvSpPr>
        <dsp:cNvPr id="0" name=""/>
        <dsp:cNvSpPr/>
      </dsp:nvSpPr>
      <dsp:spPr>
        <a:xfrm>
          <a:off x="0" y="3251303"/>
          <a:ext cx="6263640" cy="115478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b="1" kern="1200"/>
            <a:t>Persuasione</a:t>
          </a:r>
          <a:r>
            <a:rPr lang="it-IT" sz="2100" kern="1200"/>
            <a:t>: tendenza a giudicare come non credibili le informazioni che possono essere state deformate per secondi fini, di solito commerciali. </a:t>
          </a:r>
          <a:endParaRPr lang="en-US" sz="2100" kern="1200"/>
        </a:p>
      </dsp:txBody>
      <dsp:txXfrm>
        <a:off x="56372" y="3307675"/>
        <a:ext cx="6150896" cy="1042045"/>
      </dsp:txXfrm>
    </dsp:sp>
    <dsp:sp modelId="{9BA88E76-895C-D14F-A0B7-982DCD5A66F9}">
      <dsp:nvSpPr>
        <dsp:cNvPr id="0" name=""/>
        <dsp:cNvSpPr/>
      </dsp:nvSpPr>
      <dsp:spPr>
        <a:xfrm>
          <a:off x="0" y="4406093"/>
          <a:ext cx="6263640"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it-IT" sz="1600" kern="1200"/>
            <a:t>per esempio, la presenza di pubblicità su siti web dove non ce l'aspettavamo può attivare un immediato meccanismo di difesa che porta le persone a non fidarsi delle informazioni presenti sul sito, e a non esplorarle oltre.</a:t>
          </a:r>
          <a:endParaRPr lang="en-US" sz="1600" kern="1200"/>
        </a:p>
      </dsp:txBody>
      <dsp:txXfrm>
        <a:off x="0" y="4406093"/>
        <a:ext cx="6263640" cy="9563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90EA2-15DB-9C4F-BF44-69F42808FAD9}">
      <dsp:nvSpPr>
        <dsp:cNvPr id="0" name=""/>
        <dsp:cNvSpPr/>
      </dsp:nvSpPr>
      <dsp:spPr>
        <a:xfrm>
          <a:off x="0" y="2687"/>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E9F39C-3349-9D40-BE29-A1CD4DA17876}">
      <dsp:nvSpPr>
        <dsp:cNvPr id="0" name=""/>
        <dsp:cNvSpPr/>
      </dsp:nvSpPr>
      <dsp:spPr>
        <a:xfrm>
          <a:off x="0" y="2687"/>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it-IT" sz="2300" b="1" kern="1200"/>
            <a:t>misinformazione</a:t>
          </a:r>
          <a:r>
            <a:rPr lang="it-IT" sz="2300" kern="1200"/>
            <a:t>: informazione falsa, ma non creata con l'intento di danneggiare qualcuno o qualcosa</a:t>
          </a:r>
          <a:br>
            <a:rPr lang="it-IT" sz="2300" kern="1200"/>
          </a:br>
          <a:endParaRPr lang="en-US" sz="2300" kern="1200"/>
        </a:p>
      </dsp:txBody>
      <dsp:txXfrm>
        <a:off x="0" y="2687"/>
        <a:ext cx="6263640" cy="1833104"/>
      </dsp:txXfrm>
    </dsp:sp>
    <dsp:sp modelId="{2A3328F6-38F4-8D43-8E03-C70536FE60D9}">
      <dsp:nvSpPr>
        <dsp:cNvPr id="0" name=""/>
        <dsp:cNvSpPr/>
      </dsp:nvSpPr>
      <dsp:spPr>
        <a:xfrm>
          <a:off x="0" y="1835791"/>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694B2-9FFB-D748-92F4-33495FCC0DAF}">
      <dsp:nvSpPr>
        <dsp:cNvPr id="0" name=""/>
        <dsp:cNvSpPr/>
      </dsp:nvSpPr>
      <dsp:spPr>
        <a:xfrm>
          <a:off x="0" y="1835791"/>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it-IT" sz="2300" b="1" kern="1200"/>
            <a:t>disinformazione</a:t>
          </a:r>
          <a:r>
            <a:rPr lang="it-IT" sz="2300" kern="1200"/>
            <a:t>: informazione falsa, deliberatamente creata per causare danno a una persona, un gruppo sociale, un'organizzazione, o un paese</a:t>
          </a:r>
          <a:br>
            <a:rPr lang="it-IT" sz="2300" kern="1200"/>
          </a:br>
          <a:endParaRPr lang="en-US" sz="2300" kern="1200"/>
        </a:p>
      </dsp:txBody>
      <dsp:txXfrm>
        <a:off x="0" y="1835791"/>
        <a:ext cx="6263640" cy="1833104"/>
      </dsp:txXfrm>
    </dsp:sp>
    <dsp:sp modelId="{A0575C88-9F84-F64D-9B3C-30D4DBE9B3CE}">
      <dsp:nvSpPr>
        <dsp:cNvPr id="0" name=""/>
        <dsp:cNvSpPr/>
      </dsp:nvSpPr>
      <dsp:spPr>
        <a:xfrm>
          <a:off x="0" y="3668896"/>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B8FCD-D57B-9745-A5A6-EDB92DE0AEA2}">
      <dsp:nvSpPr>
        <dsp:cNvPr id="0" name=""/>
        <dsp:cNvSpPr/>
      </dsp:nvSpPr>
      <dsp:spPr>
        <a:xfrm>
          <a:off x="0" y="3668896"/>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it-IT" sz="2300" b="1" kern="1200"/>
            <a:t>malainformazione</a:t>
          </a:r>
          <a:r>
            <a:rPr lang="it-IT" sz="2300" kern="1200"/>
            <a:t>: informazione autentica, usata per causare danni a una persona, un gruppo sociale, un'organizzazione, o un paese.</a:t>
          </a:r>
          <a:endParaRPr lang="en-US" sz="2300" kern="1200"/>
        </a:p>
      </dsp:txBody>
      <dsp:txXfrm>
        <a:off x="0" y="3668896"/>
        <a:ext cx="6263640" cy="18331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62331-F3E2-164A-AB49-B9436EA9B511}">
      <dsp:nvSpPr>
        <dsp:cNvPr id="0" name=""/>
        <dsp:cNvSpPr/>
      </dsp:nvSpPr>
      <dsp:spPr>
        <a:xfrm>
          <a:off x="0" y="372713"/>
          <a:ext cx="7037387" cy="7558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b="1" kern="1200"/>
            <a:t>agente</a:t>
          </a:r>
          <a:r>
            <a:rPr lang="it-IT" sz="1900" kern="1200"/>
            <a:t>: chi sono gli agenti che hanno creato, prodotto e distribuito l'informazione inquinata</a:t>
          </a:r>
          <a:endParaRPr lang="en-US" sz="1900" kern="1200"/>
        </a:p>
      </dsp:txBody>
      <dsp:txXfrm>
        <a:off x="36896" y="409609"/>
        <a:ext cx="6963595" cy="682028"/>
      </dsp:txXfrm>
    </dsp:sp>
    <dsp:sp modelId="{D6D85877-618C-164E-AF3E-8D518E14D294}">
      <dsp:nvSpPr>
        <dsp:cNvPr id="0" name=""/>
        <dsp:cNvSpPr/>
      </dsp:nvSpPr>
      <dsp:spPr>
        <a:xfrm>
          <a:off x="0" y="1183253"/>
          <a:ext cx="7037387" cy="7558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b="1" kern="1200"/>
            <a:t>messaggio</a:t>
          </a:r>
          <a:r>
            <a:rPr lang="it-IT" sz="1900" kern="1200"/>
            <a:t>: di che messaggio si tratta? In quale formato è? Quali sono le sue caratteristiche principali?</a:t>
          </a:r>
          <a:endParaRPr lang="en-US" sz="1900" kern="1200"/>
        </a:p>
      </dsp:txBody>
      <dsp:txXfrm>
        <a:off x="36896" y="1220149"/>
        <a:ext cx="6963595" cy="682028"/>
      </dsp:txXfrm>
    </dsp:sp>
    <dsp:sp modelId="{CE61B23D-4806-744B-AF37-5706A4175DFC}">
      <dsp:nvSpPr>
        <dsp:cNvPr id="0" name=""/>
        <dsp:cNvSpPr/>
      </dsp:nvSpPr>
      <dsp:spPr>
        <a:xfrm>
          <a:off x="0" y="1993793"/>
          <a:ext cx="7037387" cy="7558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b="1" kern="1200"/>
            <a:t>Interprete</a:t>
          </a:r>
          <a:r>
            <a:rPr lang="it-IT" sz="1900" kern="1200"/>
            <a:t>: quando il messaggio è stato ricevuto dai destinatari, come è stato interpretato? Hanno risposto con delle azioni? Se sì, quali?</a:t>
          </a:r>
          <a:endParaRPr lang="en-US" sz="1900" kern="1200"/>
        </a:p>
      </dsp:txBody>
      <dsp:txXfrm>
        <a:off x="36896" y="2030689"/>
        <a:ext cx="6963595" cy="682028"/>
      </dsp:txXfrm>
    </dsp:sp>
    <dsp:sp modelId="{BBFCB200-451F-FB41-B6FB-AE2B6EAD41F3}">
      <dsp:nvSpPr>
        <dsp:cNvPr id="0" name=""/>
        <dsp:cNvSpPr/>
      </dsp:nvSpPr>
      <dsp:spPr>
        <a:xfrm>
          <a:off x="0" y="2804333"/>
          <a:ext cx="7037387" cy="7558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b="1" kern="1200"/>
            <a:t>Tre fasi:</a:t>
          </a:r>
          <a:endParaRPr lang="en-US" sz="1900" kern="1200"/>
        </a:p>
      </dsp:txBody>
      <dsp:txXfrm>
        <a:off x="36896" y="2841229"/>
        <a:ext cx="6963595" cy="682028"/>
      </dsp:txXfrm>
    </dsp:sp>
    <dsp:sp modelId="{510F3A3A-1F66-224E-B6D7-9A23C7C53E3E}">
      <dsp:nvSpPr>
        <dsp:cNvPr id="0" name=""/>
        <dsp:cNvSpPr/>
      </dsp:nvSpPr>
      <dsp:spPr>
        <a:xfrm>
          <a:off x="0" y="3560153"/>
          <a:ext cx="7037387"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43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it-IT" sz="1500" b="1" kern="1200"/>
            <a:t>Creazione </a:t>
          </a:r>
          <a:r>
            <a:rPr lang="it-IT" sz="1500" kern="1200"/>
            <a:t>del messaggio</a:t>
          </a:r>
          <a:endParaRPr lang="en-US" sz="1500" kern="1200"/>
        </a:p>
        <a:p>
          <a:pPr marL="114300" lvl="1" indent="-114300" algn="l" defTabSz="666750">
            <a:lnSpc>
              <a:spcPct val="90000"/>
            </a:lnSpc>
            <a:spcBef>
              <a:spcPct val="0"/>
            </a:spcBef>
            <a:spcAft>
              <a:spcPct val="20000"/>
            </a:spcAft>
            <a:buChar char="•"/>
          </a:pPr>
          <a:r>
            <a:rPr lang="it-IT" sz="1500" b="1" kern="1200"/>
            <a:t>Produzione</a:t>
          </a:r>
          <a:r>
            <a:rPr lang="it-IT" sz="1500" kern="1200"/>
            <a:t>. Il messaggio è trasformato in uno o più prodotti mediatici.</a:t>
          </a:r>
          <a:endParaRPr lang="en-US" sz="1500" kern="1200"/>
        </a:p>
        <a:p>
          <a:pPr marL="114300" lvl="1" indent="-114300" algn="l" defTabSz="666750">
            <a:lnSpc>
              <a:spcPct val="90000"/>
            </a:lnSpc>
            <a:spcBef>
              <a:spcPct val="0"/>
            </a:spcBef>
            <a:spcAft>
              <a:spcPct val="20000"/>
            </a:spcAft>
            <a:buChar char="•"/>
          </a:pPr>
          <a:r>
            <a:rPr lang="it-IT" sz="1500" b="1" kern="1200"/>
            <a:t>Distribuzione</a:t>
          </a:r>
          <a:r>
            <a:rPr lang="it-IT" sz="1500" kern="1200"/>
            <a:t>. Il messaggio è diffuso su uno o più canali.</a:t>
          </a:r>
          <a:endParaRPr lang="en-US" sz="1500" kern="1200"/>
        </a:p>
      </dsp:txBody>
      <dsp:txXfrm>
        <a:off x="0" y="3560153"/>
        <a:ext cx="7037387" cy="786599"/>
      </dsp:txXfrm>
    </dsp:sp>
    <dsp:sp modelId="{306C4266-F5DD-2241-B3B0-64784276F4DF}">
      <dsp:nvSpPr>
        <dsp:cNvPr id="0" name=""/>
        <dsp:cNvSpPr/>
      </dsp:nvSpPr>
      <dsp:spPr>
        <a:xfrm>
          <a:off x="0" y="4346753"/>
          <a:ext cx="7037387" cy="7558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kern="1200"/>
            <a:t>Motivazioni e interessi degli agenti variano nelle varie fasi</a:t>
          </a:r>
          <a:endParaRPr lang="en-US" sz="1900" kern="1200"/>
        </a:p>
      </dsp:txBody>
      <dsp:txXfrm>
        <a:off x="36896" y="4383649"/>
        <a:ext cx="6963595" cy="6820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90AD8-5452-2F43-B904-1A826244A9AB}">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Governi (servizi di intelligence, servizi di pubbliche relazioni),  partiti politici, grandi gruppi commerciali, industriali, o dell'informazione (lobbisti). </a:t>
          </a:r>
          <a:endParaRPr lang="en-US" sz="1800" kern="1200" dirty="0"/>
        </a:p>
      </dsp:txBody>
      <dsp:txXfrm>
        <a:off x="0" y="39687"/>
        <a:ext cx="3286125" cy="1971675"/>
      </dsp:txXfrm>
    </dsp:sp>
    <dsp:sp modelId="{951D3475-AFCB-124E-BC7E-04FE1BA48EEE}">
      <dsp:nvSpPr>
        <dsp:cNvPr id="0" name=""/>
        <dsp:cNvSpPr/>
      </dsp:nvSpPr>
      <dsp:spPr>
        <a:xfrm>
          <a:off x="3614737" y="39687"/>
          <a:ext cx="3286125" cy="1971675"/>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kern="1200" dirty="0"/>
            <a:t>Grandi capacità finanziarie e organizzative</a:t>
          </a:r>
          <a:endParaRPr lang="en-US" sz="2800" kern="1200" dirty="0"/>
        </a:p>
      </dsp:txBody>
      <dsp:txXfrm>
        <a:off x="3614737" y="39687"/>
        <a:ext cx="3286125" cy="1971675"/>
      </dsp:txXfrm>
    </dsp:sp>
    <dsp:sp modelId="{1B0DD83B-5171-C24F-AEBF-D91D0A9BDD8B}">
      <dsp:nvSpPr>
        <dsp:cNvPr id="0" name=""/>
        <dsp:cNvSpPr/>
      </dsp:nvSpPr>
      <dsp:spPr>
        <a:xfrm>
          <a:off x="7229475" y="39687"/>
          <a:ext cx="3286125" cy="1971675"/>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kern="1200" dirty="0"/>
            <a:t>Esempio:  "operazioni di influenza" russe. </a:t>
          </a:r>
          <a:endParaRPr lang="en-US" sz="1600" kern="1200" dirty="0"/>
        </a:p>
        <a:p>
          <a:pPr marL="114300" lvl="1" indent="-114300" algn="l" defTabSz="622300">
            <a:lnSpc>
              <a:spcPct val="90000"/>
            </a:lnSpc>
            <a:spcBef>
              <a:spcPct val="0"/>
            </a:spcBef>
            <a:spcAft>
              <a:spcPct val="15000"/>
            </a:spcAft>
            <a:buChar char="•"/>
          </a:pPr>
          <a:r>
            <a:rPr lang="it-IT" sz="1400" kern="1200" dirty="0"/>
            <a:t>piattaforme ufficiali: </a:t>
          </a:r>
          <a:r>
            <a:rPr lang="it-IT" sz="1400" b="1" kern="1200" dirty="0"/>
            <a:t>Sputnik</a:t>
          </a:r>
          <a:r>
            <a:rPr lang="it-IT" sz="1400" kern="1200" dirty="0"/>
            <a:t> o </a:t>
          </a:r>
          <a:r>
            <a:rPr lang="it-IT" sz="1400" b="1" kern="1200" dirty="0"/>
            <a:t>Russia </a:t>
          </a:r>
          <a:r>
            <a:rPr lang="it-IT" sz="1400" b="1" kern="1200" dirty="0" err="1"/>
            <a:t>Today</a:t>
          </a:r>
          <a:r>
            <a:rPr lang="it-IT" sz="1400" b="1" kern="1200" dirty="0"/>
            <a:t>; </a:t>
          </a:r>
          <a:r>
            <a:rPr lang="it-IT" sz="1400" kern="1200" dirty="0"/>
            <a:t>vari altri siti meno appariscenti</a:t>
          </a:r>
          <a:endParaRPr lang="en-US" sz="1400" kern="1200" dirty="0"/>
        </a:p>
        <a:p>
          <a:pPr marL="114300" lvl="1" indent="-114300" algn="l" defTabSz="622300">
            <a:lnSpc>
              <a:spcPct val="90000"/>
            </a:lnSpc>
            <a:spcBef>
              <a:spcPct val="0"/>
            </a:spcBef>
            <a:spcAft>
              <a:spcPct val="15000"/>
            </a:spcAft>
            <a:buChar char="•"/>
          </a:pPr>
          <a:r>
            <a:rPr lang="it-IT" sz="1400" kern="1200" dirty="0"/>
            <a:t>Sostenuti da grandi </a:t>
          </a:r>
          <a:r>
            <a:rPr lang="it-IT" sz="1400" kern="1200" dirty="0" err="1"/>
            <a:t>Trolls</a:t>
          </a:r>
          <a:r>
            <a:rPr lang="it-IT" sz="1400" kern="1200" dirty="0"/>
            <a:t> </a:t>
          </a:r>
          <a:r>
            <a:rPr lang="it-IT" sz="1400" kern="1200" dirty="0" err="1"/>
            <a:t>Factories</a:t>
          </a:r>
          <a:r>
            <a:rPr lang="it-IT" sz="1400" kern="1200" dirty="0"/>
            <a:t> e Click </a:t>
          </a:r>
          <a:r>
            <a:rPr lang="it-IT" sz="1400" kern="1200" dirty="0" err="1"/>
            <a:t>Farms</a:t>
          </a:r>
          <a:r>
            <a:rPr lang="it-IT" sz="1400" kern="1200" dirty="0"/>
            <a:t>, con </a:t>
          </a:r>
          <a:r>
            <a:rPr lang="it-IT" sz="1400" kern="1200" dirty="0" err="1"/>
            <a:t>bots</a:t>
          </a:r>
          <a:r>
            <a:rPr lang="it-IT" sz="1400" kern="1200" dirty="0"/>
            <a:t> e </a:t>
          </a:r>
          <a:r>
            <a:rPr lang="it-IT" sz="1400" kern="1200" dirty="0" err="1"/>
            <a:t>cyborgs</a:t>
          </a:r>
          <a:r>
            <a:rPr lang="it-IT" sz="1400" kern="1200" dirty="0"/>
            <a:t>. </a:t>
          </a:r>
          <a:endParaRPr lang="en-US" sz="1400" kern="1200" dirty="0"/>
        </a:p>
        <a:p>
          <a:pPr marL="114300" lvl="1" indent="-114300" algn="l" defTabSz="622300">
            <a:lnSpc>
              <a:spcPct val="90000"/>
            </a:lnSpc>
            <a:spcBef>
              <a:spcPct val="0"/>
            </a:spcBef>
            <a:spcAft>
              <a:spcPct val="15000"/>
            </a:spcAft>
            <a:buChar char="•"/>
          </a:pPr>
          <a:r>
            <a:rPr lang="it-IT" sz="1400" kern="1200" dirty="0"/>
            <a:t>grande volume di messaggi con molti formati (testi, immagini, video, </a:t>
          </a:r>
          <a:r>
            <a:rPr lang="it-IT" sz="1400" kern="1200" dirty="0" err="1"/>
            <a:t>meme</a:t>
          </a:r>
          <a:r>
            <a:rPr lang="it-IT" sz="1400" kern="1200" dirty="0"/>
            <a:t>). </a:t>
          </a:r>
          <a:endParaRPr lang="en-US" sz="1400" kern="1200" dirty="0"/>
        </a:p>
      </dsp:txBody>
      <dsp:txXfrm>
        <a:off x="7229475" y="39687"/>
        <a:ext cx="3286125" cy="1971675"/>
      </dsp:txXfrm>
    </dsp:sp>
    <dsp:sp modelId="{0B12BC6E-2E20-0F4E-8F0E-A856F11862EA}">
      <dsp:nvSpPr>
        <dsp:cNvPr id="0" name=""/>
        <dsp:cNvSpPr/>
      </dsp:nvSpPr>
      <dsp:spPr>
        <a:xfrm>
          <a:off x="0" y="2339975"/>
          <a:ext cx="3286125" cy="1971675"/>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Spesso i messaggi lanciati da piattaforme diverse sono tra loro </a:t>
          </a:r>
          <a:r>
            <a:rPr lang="it-IT" sz="1600" b="1" kern="1200" dirty="0"/>
            <a:t>contraddittori</a:t>
          </a:r>
          <a:r>
            <a:rPr lang="it-IT" sz="1600" kern="1200" dirty="0"/>
            <a:t>, sia per colpire audience in </a:t>
          </a:r>
          <a:r>
            <a:rPr lang="it-IT" sz="1600" i="1" kern="1200" dirty="0" err="1"/>
            <a:t>echo</a:t>
          </a:r>
          <a:r>
            <a:rPr lang="it-IT" sz="1600" i="1" kern="1200" dirty="0"/>
            <a:t> </a:t>
          </a:r>
          <a:r>
            <a:rPr lang="it-IT" sz="1600" i="1" kern="1200" dirty="0" err="1"/>
            <a:t>chambers</a:t>
          </a:r>
          <a:r>
            <a:rPr lang="it-IT" sz="1600" i="1" kern="1200" dirty="0"/>
            <a:t> </a:t>
          </a:r>
          <a:r>
            <a:rPr lang="it-IT" sz="1600" kern="1200" dirty="0"/>
            <a:t>differenti (politicamente sia a destra sia a sinistra), sia per creare diffusa </a:t>
          </a:r>
          <a:r>
            <a:rPr lang="it-IT" sz="1600" b="1" i="1" kern="1200" dirty="0"/>
            <a:t>sfiducia</a:t>
          </a:r>
          <a:r>
            <a:rPr lang="it-IT" sz="1600" kern="1200" dirty="0"/>
            <a:t> verso l'affidabilità dei media tradizionali, e per indurre </a:t>
          </a:r>
          <a:r>
            <a:rPr lang="it-IT" sz="1600" b="1" i="1" kern="1200" dirty="0"/>
            <a:t>confusione</a:t>
          </a:r>
          <a:r>
            <a:rPr lang="it-IT" sz="1600" kern="1200" dirty="0"/>
            <a:t> nel pubblico. </a:t>
          </a:r>
          <a:endParaRPr lang="en-US" sz="1600" kern="1200" dirty="0"/>
        </a:p>
      </dsp:txBody>
      <dsp:txXfrm>
        <a:off x="0" y="2339975"/>
        <a:ext cx="3286125" cy="1971675"/>
      </dsp:txXfrm>
    </dsp:sp>
    <dsp:sp modelId="{A129B0C1-8C7A-4A46-A0D1-4F95331C240E}">
      <dsp:nvSpPr>
        <dsp:cNvPr id="0" name=""/>
        <dsp:cNvSpPr/>
      </dsp:nvSpPr>
      <dsp:spPr>
        <a:xfrm>
          <a:off x="3614737" y="2339975"/>
          <a:ext cx="3286125" cy="1971675"/>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a:t>non solo la Russia, ma almeno altri</a:t>
          </a:r>
          <a:r>
            <a:rPr lang="it-IT" sz="2100" b="1" kern="1200"/>
            <a:t> 28 </a:t>
          </a:r>
          <a:r>
            <a:rPr lang="it-IT" sz="2100" kern="1200"/>
            <a:t>paesi fanno ricorso sistematicamente a strategie di disinformazione.</a:t>
          </a:r>
          <a:endParaRPr lang="en-US" sz="2100" kern="1200"/>
        </a:p>
      </dsp:txBody>
      <dsp:txXfrm>
        <a:off x="3614737" y="2339975"/>
        <a:ext cx="3286125" cy="1971675"/>
      </dsp:txXfrm>
    </dsp:sp>
    <dsp:sp modelId="{C32DBDAF-7FCA-F242-B13A-7296D4DCB59A}">
      <dsp:nvSpPr>
        <dsp:cNvPr id="0" name=""/>
        <dsp:cNvSpPr/>
      </dsp:nvSpPr>
      <dsp:spPr>
        <a:xfrm>
          <a:off x="7229475" y="2339975"/>
          <a:ext cx="3286125" cy="1971675"/>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dirty="0"/>
            <a:t>l'uso di tecniche di disinformazione sul web da parte dei PR di partiti politici è molto diffuso in </a:t>
          </a:r>
          <a:r>
            <a:rPr lang="it-IT" sz="2100" b="1" kern="1200" dirty="0"/>
            <a:t>tutto</a:t>
          </a:r>
          <a:r>
            <a:rPr lang="it-IT" sz="2100" kern="1200" dirty="0"/>
            <a:t> il mondo. </a:t>
          </a:r>
          <a:br>
            <a:rPr lang="it-IT" sz="2100" kern="1200" dirty="0"/>
          </a:br>
          <a:endParaRPr lang="en-US" sz="2100" kern="1200" dirty="0"/>
        </a:p>
      </dsp:txBody>
      <dsp:txXfrm>
        <a:off x="7229475"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3BADF-C07B-4AE7-8DF2-FC3CB793A6A2}">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BDBFCD-AF82-440E-B22D-CBC22CE91692}">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pPr>
          <a:r>
            <a:rPr lang="it-IT" sz="3300" kern="1200"/>
            <a:t>Finanziaria</a:t>
          </a:r>
          <a:endParaRPr lang="en-US" sz="3300" kern="1200"/>
        </a:p>
      </dsp:txBody>
      <dsp:txXfrm>
        <a:off x="59990" y="2654049"/>
        <a:ext cx="3226223" cy="720000"/>
      </dsp:txXfrm>
    </dsp:sp>
    <dsp:sp modelId="{CF651A81-037D-4519-AA93-CB013C255D2D}">
      <dsp:nvSpPr>
        <dsp:cNvPr id="0" name=""/>
        <dsp:cNvSpPr/>
      </dsp:nvSpPr>
      <dsp:spPr>
        <a:xfrm>
          <a:off x="4738014" y="818755"/>
          <a:ext cx="1451800" cy="145180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688A28-9D3D-49FE-AB03-910547228945}">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pPr>
          <a:r>
            <a:rPr lang="it-IT" sz="3300" kern="1200"/>
            <a:t>Politica</a:t>
          </a:r>
          <a:endParaRPr lang="en-US" sz="3300" kern="1200"/>
        </a:p>
      </dsp:txBody>
      <dsp:txXfrm>
        <a:off x="3850802" y="2654049"/>
        <a:ext cx="3226223" cy="720000"/>
      </dsp:txXfrm>
    </dsp:sp>
    <dsp:sp modelId="{BA264E07-A218-4844-9736-6243408645BD}">
      <dsp:nvSpPr>
        <dsp:cNvPr id="0" name=""/>
        <dsp:cNvSpPr/>
      </dsp:nvSpPr>
      <dsp:spPr>
        <a:xfrm>
          <a:off x="8528826"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847F2-6498-4843-9D60-DD3975D7DC75}">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pPr>
          <a:r>
            <a:rPr lang="it-IT" sz="3300" kern="1200"/>
            <a:t>Sociale/psicologica</a:t>
          </a:r>
          <a:endParaRPr lang="en-US" sz="3300" kern="1200"/>
        </a:p>
      </dsp:txBody>
      <dsp:txXfrm>
        <a:off x="7641615" y="2654049"/>
        <a:ext cx="3226223"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E4626-178D-554F-91F1-97EA274F5A2A}">
      <dsp:nvSpPr>
        <dsp:cNvPr id="0" name=""/>
        <dsp:cNvSpPr/>
      </dsp:nvSpPr>
      <dsp:spPr>
        <a:xfrm>
          <a:off x="0" y="815844"/>
          <a:ext cx="6263640" cy="12314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it-IT" sz="3100" kern="1200"/>
            <a:t>Esempio di echo chamber </a:t>
          </a:r>
          <a:endParaRPr lang="en-US" sz="3100" kern="1200"/>
        </a:p>
      </dsp:txBody>
      <dsp:txXfrm>
        <a:off x="60116" y="875960"/>
        <a:ext cx="6143408" cy="1111247"/>
      </dsp:txXfrm>
    </dsp:sp>
    <dsp:sp modelId="{A64154F8-8073-2746-845D-C7C7720CD5C2}">
      <dsp:nvSpPr>
        <dsp:cNvPr id="0" name=""/>
        <dsp:cNvSpPr/>
      </dsp:nvSpPr>
      <dsp:spPr>
        <a:xfrm>
          <a:off x="0" y="2136604"/>
          <a:ext cx="6263640" cy="123147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it-IT" sz="3100" kern="1200" dirty="0"/>
            <a:t>In questo caso provocata dal profilo politico di utenti di social media</a:t>
          </a:r>
          <a:endParaRPr lang="en-US" sz="3100" kern="1200" dirty="0"/>
        </a:p>
      </dsp:txBody>
      <dsp:txXfrm>
        <a:off x="60116" y="2196720"/>
        <a:ext cx="6143408" cy="1111247"/>
      </dsp:txXfrm>
    </dsp:sp>
    <dsp:sp modelId="{11D7065E-9832-504E-8690-242B540834BC}">
      <dsp:nvSpPr>
        <dsp:cNvPr id="0" name=""/>
        <dsp:cNvSpPr/>
      </dsp:nvSpPr>
      <dsp:spPr>
        <a:xfrm>
          <a:off x="0" y="3457363"/>
          <a:ext cx="6263640" cy="12314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it-IT" sz="3100" kern="1200">
              <a:hlinkClick xmlns:r="http://schemas.openxmlformats.org/officeDocument/2006/relationships" r:id="rId1"/>
            </a:rPr>
            <a:t>http://graphics.wsj.com/blue-feed-red-feed/</a:t>
          </a:r>
          <a:endParaRPr lang="en-US" sz="3100" kern="1200"/>
        </a:p>
      </dsp:txBody>
      <dsp:txXfrm>
        <a:off x="60116" y="3517479"/>
        <a:ext cx="6143408" cy="11112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7E6A4-BEFB-C34C-A9B2-8531C188538D}">
      <dsp:nvSpPr>
        <dsp:cNvPr id="0" name=""/>
        <dsp:cNvSpPr/>
      </dsp:nvSpPr>
      <dsp:spPr>
        <a:xfrm>
          <a:off x="0" y="46134"/>
          <a:ext cx="6263640" cy="15584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a:t>quando un utente è esposto a una ritrattazione che afferma esplicitamente che una precedente informazione che aveva creduto vera, al contrario è </a:t>
          </a:r>
          <a:r>
            <a:rPr lang="it-IT" sz="1800" b="1" kern="1200"/>
            <a:t>priva di fondamento</a:t>
          </a:r>
          <a:r>
            <a:rPr lang="it-IT" sz="1800" kern="1200"/>
            <a:t> o addirittura contraria ai fatti, l'</a:t>
          </a:r>
          <a:r>
            <a:rPr lang="it-IT" sz="1800" b="1" kern="1200"/>
            <a:t>utente non cancella del tutto l'impressione che gli aveva fatto l'interpretazione originaria</a:t>
          </a:r>
          <a:r>
            <a:rPr lang="it-IT" sz="1800" kern="1200"/>
            <a:t>. </a:t>
          </a:r>
          <a:endParaRPr lang="en-US" sz="1800" kern="1200"/>
        </a:p>
      </dsp:txBody>
      <dsp:txXfrm>
        <a:off x="76077" y="122211"/>
        <a:ext cx="6111486" cy="1406285"/>
      </dsp:txXfrm>
    </dsp:sp>
    <dsp:sp modelId="{460703DF-C3BD-2849-AE28-3215F15E1857}">
      <dsp:nvSpPr>
        <dsp:cNvPr id="0" name=""/>
        <dsp:cNvSpPr/>
      </dsp:nvSpPr>
      <dsp:spPr>
        <a:xfrm>
          <a:off x="0" y="1656414"/>
          <a:ext cx="6263640" cy="155843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Questo fenomeno è detto </a:t>
          </a:r>
          <a:r>
            <a:rPr lang="it-IT" sz="2400" b="1" kern="1200" dirty="0" err="1"/>
            <a:t>Continued</a:t>
          </a:r>
          <a:r>
            <a:rPr lang="it-IT" sz="2400" b="1" kern="1200" dirty="0"/>
            <a:t> </a:t>
          </a:r>
          <a:r>
            <a:rPr lang="it-IT" sz="2400" b="1" kern="1200" dirty="0" err="1"/>
            <a:t>Influence</a:t>
          </a:r>
          <a:r>
            <a:rPr lang="it-IT" sz="2400" b="1" kern="1200" dirty="0"/>
            <a:t> </a:t>
          </a:r>
          <a:r>
            <a:rPr lang="it-IT" sz="2400" b="1" kern="1200" dirty="0" err="1"/>
            <a:t>Effect</a:t>
          </a:r>
          <a:r>
            <a:rPr lang="it-IT" sz="2400" kern="1200" dirty="0"/>
            <a:t> (CIE) nella letteratura scientifica.</a:t>
          </a:r>
          <a:br>
            <a:rPr lang="it-IT" sz="1800" kern="1200" dirty="0"/>
          </a:br>
          <a:endParaRPr lang="en-US" sz="1800" kern="1200" dirty="0"/>
        </a:p>
      </dsp:txBody>
      <dsp:txXfrm>
        <a:off x="76077" y="1732491"/>
        <a:ext cx="6111486" cy="1406285"/>
      </dsp:txXfrm>
    </dsp:sp>
    <dsp:sp modelId="{303B8090-2C5D-664C-BB52-569A06103560}">
      <dsp:nvSpPr>
        <dsp:cNvPr id="0" name=""/>
        <dsp:cNvSpPr/>
      </dsp:nvSpPr>
      <dsp:spPr>
        <a:xfrm>
          <a:off x="0" y="3266693"/>
          <a:ext cx="6263640" cy="15584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a:t>non è sufficiente dire, e provare, che una foto è falsificata, o che un'affermazione è totalmente infondata, per cancellare il potere persuasivo di quella foto o di quell'asserzione sulla moltitudine di persone che l'hanno vista: </a:t>
          </a:r>
          <a:endParaRPr lang="en-US" sz="1800" kern="1200"/>
        </a:p>
      </dsp:txBody>
      <dsp:txXfrm>
        <a:off x="76077" y="3342770"/>
        <a:ext cx="6111486" cy="1406285"/>
      </dsp:txXfrm>
    </dsp:sp>
    <dsp:sp modelId="{0501404D-D928-A54F-81DC-6EBA0EDAE42F}">
      <dsp:nvSpPr>
        <dsp:cNvPr id="0" name=""/>
        <dsp:cNvSpPr/>
      </dsp:nvSpPr>
      <dsp:spPr>
        <a:xfrm>
          <a:off x="0" y="4825134"/>
          <a:ext cx="626364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it-IT" sz="1400" kern="1200" dirty="0"/>
            <a:t>la stragrande maggioranza delle quali non vedrà la ritrattazione; ma molti studi si occupano di persone a cui </a:t>
          </a:r>
          <a:r>
            <a:rPr lang="it-IT" sz="1400" b="1" kern="1200" dirty="0"/>
            <a:t>è esplicitamente mostrata</a:t>
          </a:r>
          <a:r>
            <a:rPr lang="it-IT" sz="1400" kern="1200" dirty="0"/>
            <a:t> la ritrattazione, e ciò nonostante si verifica il CIE. </a:t>
          </a:r>
          <a:endParaRPr lang="en-US" sz="1400" kern="1200" dirty="0"/>
        </a:p>
      </dsp:txBody>
      <dsp:txXfrm>
        <a:off x="0" y="4825134"/>
        <a:ext cx="6263640" cy="6334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DE23F-8433-9043-9400-EB344FE68D43}">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8C1302-FF7E-2248-A5EF-0D551A354FFF}">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kern="1200" dirty="0"/>
            <a:t>Il tema è vasto, e affrontarne gli altri livelli richiede una comprensione di base dei meccanismi del sistema cognitivo umano</a:t>
          </a:r>
          <a:endParaRPr lang="en-US" sz="2400" kern="1200" dirty="0"/>
        </a:p>
      </dsp:txBody>
      <dsp:txXfrm>
        <a:off x="0" y="2703"/>
        <a:ext cx="6900512" cy="1843578"/>
      </dsp:txXfrm>
    </dsp:sp>
    <dsp:sp modelId="{CC2C2BCB-58A7-5444-ADED-405219E1BA03}">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886520-261C-4F4E-88C9-D5C025C4854B}">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kern="1200" dirty="0"/>
            <a:t>Questo corso gratuito </a:t>
          </a:r>
          <a:r>
            <a:rPr lang="it-IT" sz="2400" kern="1200" dirty="0">
              <a:hlinkClick xmlns:r="http://schemas.openxmlformats.org/officeDocument/2006/relationships" r:id="rId1"/>
            </a:rPr>
            <a:t>https://lms.federica.eu/course/search.php?areaids=core_course-course&amp;q=il+sistema+cognitivo+umano</a:t>
          </a:r>
          <a:r>
            <a:rPr lang="it-IT" sz="2400" kern="1200" dirty="0"/>
            <a:t>  lo presenta nella sua completezza</a:t>
          </a:r>
          <a:endParaRPr lang="en-US" sz="2400" kern="1200" dirty="0"/>
        </a:p>
      </dsp:txBody>
      <dsp:txXfrm>
        <a:off x="0" y="1846281"/>
        <a:ext cx="6900512" cy="1843578"/>
      </dsp:txXfrm>
    </dsp:sp>
    <dsp:sp modelId="{80B143A0-469D-C24B-985C-714B1988CD15}">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9A2DE-8BB3-1848-854C-5EEB6E99BDE2}">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kern="1200" dirty="0"/>
            <a:t>Se non avete tempo per farlo tutto focalizzatevi sulle lezioni 3 e 4</a:t>
          </a:r>
          <a:endParaRPr lang="en-US" sz="2400" kern="1200" dirty="0"/>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2">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9AFE7BD-CF8A-184D-B8CC-A5AFCAF8DB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Segnaposto data 2">
            <a:extLst>
              <a:ext uri="{FF2B5EF4-FFF2-40B4-BE49-F238E27FC236}">
                <a16:creationId xmlns:a16="http://schemas.microsoft.com/office/drawing/2014/main" id="{B4B5F6A7-8560-9D4F-8DB6-8270F4325F8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4AD5DAC6-E785-184B-8B1D-850FD599E575}" type="datetimeFigureOut">
              <a:rPr lang="it-IT"/>
              <a:pPr>
                <a:defRPr/>
              </a:pPr>
              <a:t>18/05/21</a:t>
            </a:fld>
            <a:endParaRPr lang="it-IT"/>
          </a:p>
        </p:txBody>
      </p:sp>
      <p:sp>
        <p:nvSpPr>
          <p:cNvPr id="4" name="Segnaposto immagine diapositiva 3">
            <a:extLst>
              <a:ext uri="{FF2B5EF4-FFF2-40B4-BE49-F238E27FC236}">
                <a16:creationId xmlns:a16="http://schemas.microsoft.com/office/drawing/2014/main" id="{2C1B0A1E-FE10-2B48-A4D4-92610DC20DA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01A5BC7C-8326-924B-B150-A29788A42EA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ADA66A3F-7928-9C4A-9041-586AD7A6EC6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egnaposto numero diapositiva 6">
            <a:extLst>
              <a:ext uri="{FF2B5EF4-FFF2-40B4-BE49-F238E27FC236}">
                <a16:creationId xmlns:a16="http://schemas.microsoft.com/office/drawing/2014/main" id="{4970232E-BF0A-6445-B74F-F94F962C1F9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7180974-6A13-174A-BA17-D911BE0E34F4}"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reports.weforum.org/global-risks-2013/risk-case-1/digital-wildfires-in-a-hyperconnected-worl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a:t>
            </a:fld>
            <a:endParaRPr lang="it-IT"/>
          </a:p>
        </p:txBody>
      </p:sp>
    </p:spTree>
    <p:extLst>
      <p:ext uri="{BB962C8B-B14F-4D97-AF65-F5344CB8AC3E}">
        <p14:creationId xmlns:p14="http://schemas.microsoft.com/office/powerpoint/2010/main" val="3128640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10</a:t>
            </a:fld>
            <a:endParaRPr lang="it-IT"/>
          </a:p>
        </p:txBody>
      </p:sp>
    </p:spTree>
    <p:extLst>
      <p:ext uri="{BB962C8B-B14F-4D97-AF65-F5344CB8AC3E}">
        <p14:creationId xmlns:p14="http://schemas.microsoft.com/office/powerpoint/2010/main" val="2372618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11</a:t>
            </a:fld>
            <a:endParaRPr lang="it-IT"/>
          </a:p>
        </p:txBody>
      </p:sp>
    </p:spTree>
    <p:extLst>
      <p:ext uri="{BB962C8B-B14F-4D97-AF65-F5344CB8AC3E}">
        <p14:creationId xmlns:p14="http://schemas.microsoft.com/office/powerpoint/2010/main" val="1706892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12</a:t>
            </a:fld>
            <a:endParaRPr lang="it-IT"/>
          </a:p>
        </p:txBody>
      </p:sp>
    </p:spTree>
    <p:extLst>
      <p:ext uri="{BB962C8B-B14F-4D97-AF65-F5344CB8AC3E}">
        <p14:creationId xmlns:p14="http://schemas.microsoft.com/office/powerpoint/2010/main" val="271000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a:extLst>
              <a:ext uri="{FF2B5EF4-FFF2-40B4-BE49-F238E27FC236}">
                <a16:creationId xmlns:a16="http://schemas.microsoft.com/office/drawing/2014/main" id="{C6810C89-101B-5C4C-AB17-D5009961F1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Segnaposto note 2">
            <a:extLst>
              <a:ext uri="{FF2B5EF4-FFF2-40B4-BE49-F238E27FC236}">
                <a16:creationId xmlns:a16="http://schemas.microsoft.com/office/drawing/2014/main" id="{600E4669-F7DB-2841-B4A8-E07D0ACDF7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a:t>Obama è tratto da una foto del 2011 di un incontro con l'allora primo ministro indiano Manmohan Singh. La bandiera indiana è stata "ricolorata" per sembrare iraniana, ma è sbagliata: quella iraniana ha un tulipano al centro della striscia bianca, e una scritta in arabo nella striscia verde.  Il tweet circolò e fu commentato molto rapidamente. Intervistato in merito, Paul Gosar commentò "</a:t>
            </a:r>
            <a:r>
              <a:rPr lang="it-IT" altLang="it-IT" i="1"/>
              <a:t>nessuno ha mai detto che la foto non è photoshoppata; nessuno ha mai detto che Rouhani sia morto; nessuno ha mai detto che Obama e Rohuani si siano incontrati di persona</a:t>
            </a:r>
            <a:r>
              <a:rPr lang="it-IT" altLang="it-IT"/>
              <a:t>" </a:t>
            </a:r>
          </a:p>
        </p:txBody>
      </p:sp>
      <p:sp>
        <p:nvSpPr>
          <p:cNvPr id="19459" name="Segnaposto numero diapositiva 3">
            <a:extLst>
              <a:ext uri="{FF2B5EF4-FFF2-40B4-BE49-F238E27FC236}">
                <a16:creationId xmlns:a16="http://schemas.microsoft.com/office/drawing/2014/main" id="{0BEC48B5-0427-CC41-AF16-E38EDB0A6D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668C8D8-FDA4-A641-841D-8FCDD8FB73E9}" type="slidenum">
              <a:rPr lang="it-IT" altLang="it-IT"/>
              <a:pPr fontAlgn="base">
                <a:spcBef>
                  <a:spcPct val="0"/>
                </a:spcBef>
                <a:spcAft>
                  <a:spcPct val="0"/>
                </a:spcAft>
              </a:pPr>
              <a:t>13</a:t>
            </a:fld>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14</a:t>
            </a:fld>
            <a:endParaRPr lang="it-IT"/>
          </a:p>
        </p:txBody>
      </p:sp>
    </p:spTree>
    <p:extLst>
      <p:ext uri="{BB962C8B-B14F-4D97-AF65-F5344CB8AC3E}">
        <p14:creationId xmlns:p14="http://schemas.microsoft.com/office/powerpoint/2010/main" val="2319225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15</a:t>
            </a:fld>
            <a:endParaRPr lang="it-IT"/>
          </a:p>
        </p:txBody>
      </p:sp>
    </p:spTree>
    <p:extLst>
      <p:ext uri="{BB962C8B-B14F-4D97-AF65-F5344CB8AC3E}">
        <p14:creationId xmlns:p14="http://schemas.microsoft.com/office/powerpoint/2010/main" val="3452653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16</a:t>
            </a:fld>
            <a:endParaRPr lang="it-IT"/>
          </a:p>
        </p:txBody>
      </p:sp>
    </p:spTree>
    <p:extLst>
      <p:ext uri="{BB962C8B-B14F-4D97-AF65-F5344CB8AC3E}">
        <p14:creationId xmlns:p14="http://schemas.microsoft.com/office/powerpoint/2010/main" val="718480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17</a:t>
            </a:fld>
            <a:endParaRPr lang="it-IT"/>
          </a:p>
        </p:txBody>
      </p:sp>
    </p:spTree>
    <p:extLst>
      <p:ext uri="{BB962C8B-B14F-4D97-AF65-F5344CB8AC3E}">
        <p14:creationId xmlns:p14="http://schemas.microsoft.com/office/powerpoint/2010/main" val="2984785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18</a:t>
            </a:fld>
            <a:endParaRPr lang="it-IT"/>
          </a:p>
        </p:txBody>
      </p:sp>
    </p:spTree>
    <p:extLst>
      <p:ext uri="{BB962C8B-B14F-4D97-AF65-F5344CB8AC3E}">
        <p14:creationId xmlns:p14="http://schemas.microsoft.com/office/powerpoint/2010/main" val="2008198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19</a:t>
            </a:fld>
            <a:endParaRPr lang="it-IT"/>
          </a:p>
        </p:txBody>
      </p:sp>
    </p:spTree>
    <p:extLst>
      <p:ext uri="{BB962C8B-B14F-4D97-AF65-F5344CB8AC3E}">
        <p14:creationId xmlns:p14="http://schemas.microsoft.com/office/powerpoint/2010/main" val="119011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egnaposto immagine diapositiva 1">
            <a:extLst>
              <a:ext uri="{FF2B5EF4-FFF2-40B4-BE49-F238E27FC236}">
                <a16:creationId xmlns:a16="http://schemas.microsoft.com/office/drawing/2014/main" id="{6A0A13C6-5A33-D94F-9631-B4939440C2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Segnaposto note 2">
            <a:extLst>
              <a:ext uri="{FF2B5EF4-FFF2-40B4-BE49-F238E27FC236}">
                <a16:creationId xmlns:a16="http://schemas.microsoft.com/office/drawing/2014/main" id="{366026CE-490C-7043-8523-F244C51D7C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i="1" dirty="0"/>
              <a:t>Il drammatico ruolo della disinformazione, della </a:t>
            </a:r>
            <a:r>
              <a:rPr lang="it-IT" altLang="it-IT" i="1" dirty="0" err="1"/>
              <a:t>misinformazione</a:t>
            </a:r>
            <a:r>
              <a:rPr lang="it-IT" altLang="it-IT" i="1" dirty="0"/>
              <a:t>, della propaganda mirata sul profilo geografico e ideologico degli utenti, e dei "falsi amplificatori" - che erano state indicate tra le principali minacce alla società dal </a:t>
            </a:r>
            <a:r>
              <a:rPr lang="it-IT" altLang="it-IT" i="1" dirty="0">
                <a:hlinkClick r:id="rId3"/>
              </a:rPr>
              <a:t>World Economic forum già nel 2013</a:t>
            </a:r>
            <a:r>
              <a:rPr lang="it-IT" altLang="it-IT" i="1" dirty="0"/>
              <a:t> - si è rivelato in maniera drammatica nella campagna politica per la </a:t>
            </a:r>
            <a:r>
              <a:rPr lang="it-IT" altLang="it-IT" i="1" dirty="0" err="1"/>
              <a:t>brexit</a:t>
            </a:r>
            <a:r>
              <a:rPr lang="it-IT" altLang="it-IT" i="1" dirty="0"/>
              <a:t>, per le elezioni presidenziali USA 2016 e 2020, e per le elezioni presidenziali in Francia e in Kenya nel 2017. I servizi di intelligence di tutto il mondo ormai lavorano soprattutto sul web. Tra "news </a:t>
            </a:r>
            <a:r>
              <a:rPr lang="it-IT" altLang="it-IT" i="1" dirty="0" err="1"/>
              <a:t>operations</a:t>
            </a:r>
            <a:r>
              <a:rPr lang="it-IT" altLang="it-IT" i="1" dirty="0"/>
              <a:t>" e "</a:t>
            </a:r>
            <a:r>
              <a:rPr lang="it-IT" altLang="it-IT" i="1" dirty="0" err="1"/>
              <a:t>influence</a:t>
            </a:r>
            <a:r>
              <a:rPr lang="it-IT" altLang="it-IT" i="1" dirty="0"/>
              <a:t> </a:t>
            </a:r>
            <a:r>
              <a:rPr lang="it-IT" altLang="it-IT" i="1" dirty="0" err="1"/>
              <a:t>operations</a:t>
            </a:r>
            <a:r>
              <a:rPr lang="it-IT" altLang="it-IT" i="1" dirty="0"/>
              <a:t>", cercano sia di identificare nuove sorgenti informazione inquinata per neutralizzarle, sia di diffonderne a loro volta. A questi agenti ufficiali si aggiungono i privati, che </a:t>
            </a:r>
            <a:r>
              <a:rPr lang="it-IT" altLang="it-IT" i="1" dirty="0" err="1"/>
              <a:t>diffonfondo</a:t>
            </a:r>
            <a:r>
              <a:rPr lang="it-IT" altLang="it-IT" i="1" dirty="0"/>
              <a:t> informazione inquinata </a:t>
            </a:r>
            <a:r>
              <a:rPr lang="it-IT" altLang="it-IT" i="1" dirty="0" err="1"/>
              <a:t>soprattuto</a:t>
            </a:r>
            <a:r>
              <a:rPr lang="it-IT" altLang="it-IT" i="1" dirty="0"/>
              <a:t> per scopi finanziari (oltre che psicologici e sociali).</a:t>
            </a:r>
            <a:br>
              <a:rPr lang="it-IT" altLang="it-IT" i="1" dirty="0"/>
            </a:br>
            <a:endParaRPr lang="it-IT" altLang="it-IT" dirty="0"/>
          </a:p>
          <a:p>
            <a:pPr>
              <a:spcBef>
                <a:spcPct val="0"/>
              </a:spcBef>
            </a:pPr>
            <a:r>
              <a:rPr lang="it-IT" altLang="it-IT" i="1" dirty="0"/>
              <a:t>Questi drammatici fenomeni hanno incoraggiato molti studi sul piano politico, sociologico, psicologico, mediatico, tecnologico (e militare). Lungi dall'aver trovato soluzioni per i rischi alla democrazia legati a questi fenomeni, gli studi hanno da anni chiarito, per chi ne dubita ancora, che si tratta, sul piano sia della qualità sia della quantità, di fenomeni di ennesima potenza rispetto alle operazioni di disinformazione  storicamente preesistenti a internet</a:t>
            </a:r>
            <a:endParaRPr lang="it-IT" altLang="it-IT" dirty="0"/>
          </a:p>
          <a:p>
            <a:pPr>
              <a:spcBef>
                <a:spcPct val="0"/>
              </a:spcBef>
            </a:pPr>
            <a:endParaRPr lang="it-IT" altLang="it-IT" dirty="0"/>
          </a:p>
        </p:txBody>
      </p:sp>
      <p:sp>
        <p:nvSpPr>
          <p:cNvPr id="9219" name="Segnaposto numero diapositiva 3">
            <a:extLst>
              <a:ext uri="{FF2B5EF4-FFF2-40B4-BE49-F238E27FC236}">
                <a16:creationId xmlns:a16="http://schemas.microsoft.com/office/drawing/2014/main" id="{F42D6183-E3C0-8C4D-9615-2B9216EA1C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90203A-1409-3842-A3B5-1F97D89287CA}" type="slidenum">
              <a:rPr lang="it-IT" altLang="it-IT"/>
              <a:pPr fontAlgn="base">
                <a:spcBef>
                  <a:spcPct val="0"/>
                </a:spcBef>
                <a:spcAft>
                  <a:spcPct val="0"/>
                </a:spcAft>
              </a:pPr>
              <a:t>2</a:t>
            </a:fld>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20</a:t>
            </a:fld>
            <a:endParaRPr lang="it-IT"/>
          </a:p>
        </p:txBody>
      </p:sp>
    </p:spTree>
    <p:extLst>
      <p:ext uri="{BB962C8B-B14F-4D97-AF65-F5344CB8AC3E}">
        <p14:creationId xmlns:p14="http://schemas.microsoft.com/office/powerpoint/2010/main" val="895796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21</a:t>
            </a:fld>
            <a:endParaRPr lang="it-IT"/>
          </a:p>
        </p:txBody>
      </p:sp>
    </p:spTree>
    <p:extLst>
      <p:ext uri="{BB962C8B-B14F-4D97-AF65-F5344CB8AC3E}">
        <p14:creationId xmlns:p14="http://schemas.microsoft.com/office/powerpoint/2010/main" val="698610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22</a:t>
            </a:fld>
            <a:endParaRPr lang="it-IT"/>
          </a:p>
        </p:txBody>
      </p:sp>
    </p:spTree>
    <p:extLst>
      <p:ext uri="{BB962C8B-B14F-4D97-AF65-F5344CB8AC3E}">
        <p14:creationId xmlns:p14="http://schemas.microsoft.com/office/powerpoint/2010/main" val="82233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23</a:t>
            </a:fld>
            <a:endParaRPr lang="it-IT"/>
          </a:p>
        </p:txBody>
      </p:sp>
    </p:spTree>
    <p:extLst>
      <p:ext uri="{BB962C8B-B14F-4D97-AF65-F5344CB8AC3E}">
        <p14:creationId xmlns:p14="http://schemas.microsoft.com/office/powerpoint/2010/main" val="3699366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24</a:t>
            </a:fld>
            <a:endParaRPr lang="it-IT"/>
          </a:p>
        </p:txBody>
      </p:sp>
    </p:spTree>
    <p:extLst>
      <p:ext uri="{BB962C8B-B14F-4D97-AF65-F5344CB8AC3E}">
        <p14:creationId xmlns:p14="http://schemas.microsoft.com/office/powerpoint/2010/main" val="1809897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25</a:t>
            </a:fld>
            <a:endParaRPr lang="it-IT"/>
          </a:p>
        </p:txBody>
      </p:sp>
    </p:spTree>
    <p:extLst>
      <p:ext uri="{BB962C8B-B14F-4D97-AF65-F5344CB8AC3E}">
        <p14:creationId xmlns:p14="http://schemas.microsoft.com/office/powerpoint/2010/main" val="39891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26</a:t>
            </a:fld>
            <a:endParaRPr lang="it-IT"/>
          </a:p>
        </p:txBody>
      </p:sp>
    </p:spTree>
    <p:extLst>
      <p:ext uri="{BB962C8B-B14F-4D97-AF65-F5344CB8AC3E}">
        <p14:creationId xmlns:p14="http://schemas.microsoft.com/office/powerpoint/2010/main" val="439476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27</a:t>
            </a:fld>
            <a:endParaRPr lang="it-IT"/>
          </a:p>
        </p:txBody>
      </p:sp>
    </p:spTree>
    <p:extLst>
      <p:ext uri="{BB962C8B-B14F-4D97-AF65-F5344CB8AC3E}">
        <p14:creationId xmlns:p14="http://schemas.microsoft.com/office/powerpoint/2010/main" val="2104011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28</a:t>
            </a:fld>
            <a:endParaRPr lang="it-IT"/>
          </a:p>
        </p:txBody>
      </p:sp>
    </p:spTree>
    <p:extLst>
      <p:ext uri="{BB962C8B-B14F-4D97-AF65-F5344CB8AC3E}">
        <p14:creationId xmlns:p14="http://schemas.microsoft.com/office/powerpoint/2010/main" val="3223994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29</a:t>
            </a:fld>
            <a:endParaRPr lang="it-IT"/>
          </a:p>
        </p:txBody>
      </p:sp>
    </p:spTree>
    <p:extLst>
      <p:ext uri="{BB962C8B-B14F-4D97-AF65-F5344CB8AC3E}">
        <p14:creationId xmlns:p14="http://schemas.microsoft.com/office/powerpoint/2010/main" val="159193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egnaposto immagine diapositiva 1">
            <a:extLst>
              <a:ext uri="{FF2B5EF4-FFF2-40B4-BE49-F238E27FC236}">
                <a16:creationId xmlns:a16="http://schemas.microsoft.com/office/drawing/2014/main" id="{EAE0A532-625A-1D4B-91BC-67C2DEC7F3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Segnaposto note 2">
            <a:extLst>
              <a:ext uri="{FF2B5EF4-FFF2-40B4-BE49-F238E27FC236}">
                <a16:creationId xmlns:a16="http://schemas.microsoft.com/office/drawing/2014/main" id="{E3301A70-55A0-D94C-9125-376C65E13D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a:t>Traduco poche frasi di un articolo del 2016 apparso su National Public Radio, dopo che la giornalista Laura Sydell era riuscita a individuare e intervistare  un autore “privato” di fake news, Jestin Coler:  “Era rimasto sconvolto da quanto velocemente le fake news si potevano diffondere, e da quanto facilmente la gente ci credeva. Scrisse una storia falsa sul sito NationalReport.net, denunciando che nei negozi di marijuana del Colorado i clienti usavano i buoni pasto del governo per comprarsi l’erba. Coler mi ha detto: “Quale fu il risultato? Che un parlamentare nel parlamento del Colorado propose effettivamente un disegno di legge per vietare alla gente l’uso di buoni pasto per comprare marijuana, e la propose basandosi solo su qualcosa che non era mai accaduto” </a:t>
            </a:r>
          </a:p>
        </p:txBody>
      </p:sp>
      <p:sp>
        <p:nvSpPr>
          <p:cNvPr id="11267" name="Segnaposto numero diapositiva 3">
            <a:extLst>
              <a:ext uri="{FF2B5EF4-FFF2-40B4-BE49-F238E27FC236}">
                <a16:creationId xmlns:a16="http://schemas.microsoft.com/office/drawing/2014/main" id="{CC06F0B1-8ABA-B74B-B0D9-05A1CB72F5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0CE90EE-8D54-2143-A998-C75B1071753B}" type="slidenum">
              <a:rPr lang="it-IT" altLang="it-IT"/>
              <a:pPr fontAlgn="base">
                <a:spcBef>
                  <a:spcPct val="0"/>
                </a:spcBef>
                <a:spcAft>
                  <a:spcPct val="0"/>
                </a:spcAft>
              </a:pPr>
              <a:t>3</a:t>
            </a:fld>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30</a:t>
            </a:fld>
            <a:endParaRPr lang="it-IT"/>
          </a:p>
        </p:txBody>
      </p:sp>
    </p:spTree>
    <p:extLst>
      <p:ext uri="{BB962C8B-B14F-4D97-AF65-F5344CB8AC3E}">
        <p14:creationId xmlns:p14="http://schemas.microsoft.com/office/powerpoint/2010/main" val="587869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31</a:t>
            </a:fld>
            <a:endParaRPr lang="it-IT"/>
          </a:p>
        </p:txBody>
      </p:sp>
    </p:spTree>
    <p:extLst>
      <p:ext uri="{BB962C8B-B14F-4D97-AF65-F5344CB8AC3E}">
        <p14:creationId xmlns:p14="http://schemas.microsoft.com/office/powerpoint/2010/main" val="2374530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32</a:t>
            </a:fld>
            <a:endParaRPr lang="it-IT"/>
          </a:p>
        </p:txBody>
      </p:sp>
    </p:spTree>
    <p:extLst>
      <p:ext uri="{BB962C8B-B14F-4D97-AF65-F5344CB8AC3E}">
        <p14:creationId xmlns:p14="http://schemas.microsoft.com/office/powerpoint/2010/main" val="729868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4</a:t>
            </a:fld>
            <a:endParaRPr lang="it-IT"/>
          </a:p>
        </p:txBody>
      </p:sp>
    </p:spTree>
    <p:extLst>
      <p:ext uri="{BB962C8B-B14F-4D97-AF65-F5344CB8AC3E}">
        <p14:creationId xmlns:p14="http://schemas.microsoft.com/office/powerpoint/2010/main" val="205709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5</a:t>
            </a:fld>
            <a:endParaRPr lang="it-IT"/>
          </a:p>
        </p:txBody>
      </p:sp>
    </p:spTree>
    <p:extLst>
      <p:ext uri="{BB962C8B-B14F-4D97-AF65-F5344CB8AC3E}">
        <p14:creationId xmlns:p14="http://schemas.microsoft.com/office/powerpoint/2010/main" val="1271583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6</a:t>
            </a:fld>
            <a:endParaRPr lang="it-IT"/>
          </a:p>
        </p:txBody>
      </p:sp>
    </p:spTree>
    <p:extLst>
      <p:ext uri="{BB962C8B-B14F-4D97-AF65-F5344CB8AC3E}">
        <p14:creationId xmlns:p14="http://schemas.microsoft.com/office/powerpoint/2010/main" val="270338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7</a:t>
            </a:fld>
            <a:endParaRPr lang="it-IT"/>
          </a:p>
        </p:txBody>
      </p:sp>
    </p:spTree>
    <p:extLst>
      <p:ext uri="{BB962C8B-B14F-4D97-AF65-F5344CB8AC3E}">
        <p14:creationId xmlns:p14="http://schemas.microsoft.com/office/powerpoint/2010/main" val="131570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8</a:t>
            </a:fld>
            <a:endParaRPr lang="it-IT"/>
          </a:p>
        </p:txBody>
      </p:sp>
    </p:spTree>
    <p:extLst>
      <p:ext uri="{BB962C8B-B14F-4D97-AF65-F5344CB8AC3E}">
        <p14:creationId xmlns:p14="http://schemas.microsoft.com/office/powerpoint/2010/main" val="22912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a:defRPr/>
            </a:pPr>
            <a:fld id="{E7180974-6A13-174A-BA17-D911BE0E34F4}" type="slidenum">
              <a:rPr lang="it-IT" smtClean="0"/>
              <a:pPr>
                <a:defRPr/>
              </a:pPr>
              <a:t>9</a:t>
            </a:fld>
            <a:endParaRPr lang="it-IT"/>
          </a:p>
        </p:txBody>
      </p:sp>
    </p:spTree>
    <p:extLst>
      <p:ext uri="{BB962C8B-B14F-4D97-AF65-F5344CB8AC3E}">
        <p14:creationId xmlns:p14="http://schemas.microsoft.com/office/powerpoint/2010/main" val="383738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E9AD9CA-6A52-B34E-BDAB-E1E0F7E6187F}"/>
              </a:ext>
            </a:extLst>
          </p:cNvPr>
          <p:cNvSpPr>
            <a:spLocks noGrp="1"/>
          </p:cNvSpPr>
          <p:nvPr>
            <p:ph type="dt" sz="half" idx="10"/>
          </p:nvPr>
        </p:nvSpPr>
        <p:spPr/>
        <p:txBody>
          <a:bodyPr/>
          <a:lstStyle>
            <a:lvl1pPr>
              <a:defRPr/>
            </a:lvl1pPr>
          </a:lstStyle>
          <a:p>
            <a:pPr>
              <a:defRPr/>
            </a:pPr>
            <a:fld id="{3A7872EA-6C61-2441-9D8B-0AFF5585BF9A}" type="datetimeFigureOut">
              <a:rPr lang="it-IT"/>
              <a:pPr>
                <a:defRPr/>
              </a:pPr>
              <a:t>18/05/21</a:t>
            </a:fld>
            <a:endParaRPr lang="it-IT"/>
          </a:p>
        </p:txBody>
      </p:sp>
      <p:sp>
        <p:nvSpPr>
          <p:cNvPr id="5" name="Segnaposto piè di pagina 4">
            <a:extLst>
              <a:ext uri="{FF2B5EF4-FFF2-40B4-BE49-F238E27FC236}">
                <a16:creationId xmlns:a16="http://schemas.microsoft.com/office/drawing/2014/main" id="{DA5638A9-E87F-6544-9D90-4A694B36229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B578897-FA9D-9547-AFE2-9583D37D79F9}"/>
              </a:ext>
            </a:extLst>
          </p:cNvPr>
          <p:cNvSpPr>
            <a:spLocks noGrp="1"/>
          </p:cNvSpPr>
          <p:nvPr>
            <p:ph type="sldNum" sz="quarter" idx="12"/>
          </p:nvPr>
        </p:nvSpPr>
        <p:spPr/>
        <p:txBody>
          <a:bodyPr/>
          <a:lstStyle>
            <a:lvl1pPr>
              <a:defRPr/>
            </a:lvl1pPr>
          </a:lstStyle>
          <a:p>
            <a:pPr>
              <a:defRPr/>
            </a:pPr>
            <a:fld id="{98FAA759-61FD-9E4E-B192-E3BBEED663CF}" type="slidenum">
              <a:rPr lang="it-IT"/>
              <a:pPr>
                <a:defRPr/>
              </a:pPr>
              <a:t>‹N›</a:t>
            </a:fld>
            <a:endParaRPr lang="it-IT"/>
          </a:p>
        </p:txBody>
      </p:sp>
    </p:spTree>
    <p:extLst>
      <p:ext uri="{BB962C8B-B14F-4D97-AF65-F5344CB8AC3E}">
        <p14:creationId xmlns:p14="http://schemas.microsoft.com/office/powerpoint/2010/main" val="4183445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00267BC-A720-5E4A-ACEC-3304548CB7AF}"/>
              </a:ext>
            </a:extLst>
          </p:cNvPr>
          <p:cNvSpPr>
            <a:spLocks noGrp="1"/>
          </p:cNvSpPr>
          <p:nvPr>
            <p:ph type="dt" sz="half" idx="10"/>
          </p:nvPr>
        </p:nvSpPr>
        <p:spPr/>
        <p:txBody>
          <a:bodyPr/>
          <a:lstStyle>
            <a:lvl1pPr>
              <a:defRPr/>
            </a:lvl1pPr>
          </a:lstStyle>
          <a:p>
            <a:pPr>
              <a:defRPr/>
            </a:pPr>
            <a:fld id="{53C5B9CE-A43C-9B4D-A493-EC1702A1B0C9}" type="datetimeFigureOut">
              <a:rPr lang="it-IT"/>
              <a:pPr>
                <a:defRPr/>
              </a:pPr>
              <a:t>18/05/21</a:t>
            </a:fld>
            <a:endParaRPr lang="it-IT"/>
          </a:p>
        </p:txBody>
      </p:sp>
      <p:sp>
        <p:nvSpPr>
          <p:cNvPr id="5" name="Segnaposto piè di pagina 4">
            <a:extLst>
              <a:ext uri="{FF2B5EF4-FFF2-40B4-BE49-F238E27FC236}">
                <a16:creationId xmlns:a16="http://schemas.microsoft.com/office/drawing/2014/main" id="{CE5655DD-F37E-7945-8DD3-640B77B3B96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CBDDC4E-2C1B-5143-B7CC-D562B281D5AC}"/>
              </a:ext>
            </a:extLst>
          </p:cNvPr>
          <p:cNvSpPr>
            <a:spLocks noGrp="1"/>
          </p:cNvSpPr>
          <p:nvPr>
            <p:ph type="sldNum" sz="quarter" idx="12"/>
          </p:nvPr>
        </p:nvSpPr>
        <p:spPr/>
        <p:txBody>
          <a:bodyPr/>
          <a:lstStyle>
            <a:lvl1pPr>
              <a:defRPr/>
            </a:lvl1pPr>
          </a:lstStyle>
          <a:p>
            <a:pPr>
              <a:defRPr/>
            </a:pPr>
            <a:fld id="{C25CD53F-8D5B-C943-9E68-C22FE8126E4C}" type="slidenum">
              <a:rPr lang="it-IT"/>
              <a:pPr>
                <a:defRPr/>
              </a:pPr>
              <a:t>‹N›</a:t>
            </a:fld>
            <a:endParaRPr lang="it-IT"/>
          </a:p>
        </p:txBody>
      </p:sp>
    </p:spTree>
    <p:extLst>
      <p:ext uri="{BB962C8B-B14F-4D97-AF65-F5344CB8AC3E}">
        <p14:creationId xmlns:p14="http://schemas.microsoft.com/office/powerpoint/2010/main" val="29078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26F338-D984-FE4F-BA40-019471533A97}"/>
              </a:ext>
            </a:extLst>
          </p:cNvPr>
          <p:cNvSpPr>
            <a:spLocks noGrp="1"/>
          </p:cNvSpPr>
          <p:nvPr>
            <p:ph type="dt" sz="half" idx="10"/>
          </p:nvPr>
        </p:nvSpPr>
        <p:spPr/>
        <p:txBody>
          <a:bodyPr/>
          <a:lstStyle>
            <a:lvl1pPr>
              <a:defRPr/>
            </a:lvl1pPr>
          </a:lstStyle>
          <a:p>
            <a:pPr>
              <a:defRPr/>
            </a:pPr>
            <a:fld id="{7766AE40-115D-3C4C-B6AB-0FACB55214D5}" type="datetimeFigureOut">
              <a:rPr lang="it-IT"/>
              <a:pPr>
                <a:defRPr/>
              </a:pPr>
              <a:t>18/05/21</a:t>
            </a:fld>
            <a:endParaRPr lang="it-IT"/>
          </a:p>
        </p:txBody>
      </p:sp>
      <p:sp>
        <p:nvSpPr>
          <p:cNvPr id="5" name="Segnaposto piè di pagina 4">
            <a:extLst>
              <a:ext uri="{FF2B5EF4-FFF2-40B4-BE49-F238E27FC236}">
                <a16:creationId xmlns:a16="http://schemas.microsoft.com/office/drawing/2014/main" id="{C48F4DC4-FBDF-AF41-B5CB-60EB09E40CA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715F0A9-A8EE-324A-92C6-38776296966B}"/>
              </a:ext>
            </a:extLst>
          </p:cNvPr>
          <p:cNvSpPr>
            <a:spLocks noGrp="1"/>
          </p:cNvSpPr>
          <p:nvPr>
            <p:ph type="sldNum" sz="quarter" idx="12"/>
          </p:nvPr>
        </p:nvSpPr>
        <p:spPr/>
        <p:txBody>
          <a:bodyPr/>
          <a:lstStyle>
            <a:lvl1pPr>
              <a:defRPr/>
            </a:lvl1pPr>
          </a:lstStyle>
          <a:p>
            <a:pPr>
              <a:defRPr/>
            </a:pPr>
            <a:fld id="{777E3F03-A31D-4C41-80DB-68C5876A4DD5}" type="slidenum">
              <a:rPr lang="it-IT"/>
              <a:pPr>
                <a:defRPr/>
              </a:pPr>
              <a:t>‹N›</a:t>
            </a:fld>
            <a:endParaRPr lang="it-IT"/>
          </a:p>
        </p:txBody>
      </p:sp>
    </p:spTree>
    <p:extLst>
      <p:ext uri="{BB962C8B-B14F-4D97-AF65-F5344CB8AC3E}">
        <p14:creationId xmlns:p14="http://schemas.microsoft.com/office/powerpoint/2010/main" val="295640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A1F1200-2050-D643-8C73-D5ED1981A8D5}"/>
              </a:ext>
            </a:extLst>
          </p:cNvPr>
          <p:cNvSpPr>
            <a:spLocks noGrp="1"/>
          </p:cNvSpPr>
          <p:nvPr>
            <p:ph type="dt" sz="half" idx="10"/>
          </p:nvPr>
        </p:nvSpPr>
        <p:spPr/>
        <p:txBody>
          <a:bodyPr/>
          <a:lstStyle>
            <a:lvl1pPr>
              <a:defRPr/>
            </a:lvl1pPr>
          </a:lstStyle>
          <a:p>
            <a:pPr>
              <a:defRPr/>
            </a:pPr>
            <a:fld id="{E086B120-6ACA-6043-8D03-1EF614A2AB47}" type="datetimeFigureOut">
              <a:rPr lang="it-IT"/>
              <a:pPr>
                <a:defRPr/>
              </a:pPr>
              <a:t>18/05/21</a:t>
            </a:fld>
            <a:endParaRPr lang="it-IT"/>
          </a:p>
        </p:txBody>
      </p:sp>
      <p:sp>
        <p:nvSpPr>
          <p:cNvPr id="5" name="Segnaposto piè di pagina 4">
            <a:extLst>
              <a:ext uri="{FF2B5EF4-FFF2-40B4-BE49-F238E27FC236}">
                <a16:creationId xmlns:a16="http://schemas.microsoft.com/office/drawing/2014/main" id="{E70B3F57-5FB5-904A-9DBA-40FC0197E66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5245A8B-F4F6-9341-A914-7EFC01990567}"/>
              </a:ext>
            </a:extLst>
          </p:cNvPr>
          <p:cNvSpPr>
            <a:spLocks noGrp="1"/>
          </p:cNvSpPr>
          <p:nvPr>
            <p:ph type="sldNum" sz="quarter" idx="12"/>
          </p:nvPr>
        </p:nvSpPr>
        <p:spPr/>
        <p:txBody>
          <a:bodyPr/>
          <a:lstStyle>
            <a:lvl1pPr>
              <a:defRPr/>
            </a:lvl1pPr>
          </a:lstStyle>
          <a:p>
            <a:pPr>
              <a:defRPr/>
            </a:pPr>
            <a:fld id="{BC7D1E35-2CDC-D042-98BE-D019BE734AA4}" type="slidenum">
              <a:rPr lang="it-IT"/>
              <a:pPr>
                <a:defRPr/>
              </a:pPr>
              <a:t>‹N›</a:t>
            </a:fld>
            <a:endParaRPr lang="it-IT"/>
          </a:p>
        </p:txBody>
      </p:sp>
    </p:spTree>
    <p:extLst>
      <p:ext uri="{BB962C8B-B14F-4D97-AF65-F5344CB8AC3E}">
        <p14:creationId xmlns:p14="http://schemas.microsoft.com/office/powerpoint/2010/main" val="337512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5C948D1-9EA6-034B-852C-D0D8F9AFA39D}"/>
              </a:ext>
            </a:extLst>
          </p:cNvPr>
          <p:cNvSpPr>
            <a:spLocks noGrp="1"/>
          </p:cNvSpPr>
          <p:nvPr>
            <p:ph type="dt" sz="half" idx="10"/>
          </p:nvPr>
        </p:nvSpPr>
        <p:spPr/>
        <p:txBody>
          <a:bodyPr/>
          <a:lstStyle>
            <a:lvl1pPr>
              <a:defRPr/>
            </a:lvl1pPr>
          </a:lstStyle>
          <a:p>
            <a:pPr>
              <a:defRPr/>
            </a:pPr>
            <a:fld id="{C1544114-C656-5543-BD9C-E812BDB217D9}" type="datetimeFigureOut">
              <a:rPr lang="it-IT"/>
              <a:pPr>
                <a:defRPr/>
              </a:pPr>
              <a:t>18/05/21</a:t>
            </a:fld>
            <a:endParaRPr lang="it-IT"/>
          </a:p>
        </p:txBody>
      </p:sp>
      <p:sp>
        <p:nvSpPr>
          <p:cNvPr id="5" name="Segnaposto piè di pagina 4">
            <a:extLst>
              <a:ext uri="{FF2B5EF4-FFF2-40B4-BE49-F238E27FC236}">
                <a16:creationId xmlns:a16="http://schemas.microsoft.com/office/drawing/2014/main" id="{396F8935-259B-2B46-9A52-3B35839C8F1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0AAFD86-73F1-C14D-9BD6-3C394183AA71}"/>
              </a:ext>
            </a:extLst>
          </p:cNvPr>
          <p:cNvSpPr>
            <a:spLocks noGrp="1"/>
          </p:cNvSpPr>
          <p:nvPr>
            <p:ph type="sldNum" sz="quarter" idx="12"/>
          </p:nvPr>
        </p:nvSpPr>
        <p:spPr/>
        <p:txBody>
          <a:bodyPr/>
          <a:lstStyle>
            <a:lvl1pPr>
              <a:defRPr/>
            </a:lvl1pPr>
          </a:lstStyle>
          <a:p>
            <a:pPr>
              <a:defRPr/>
            </a:pPr>
            <a:fld id="{23CF8873-877B-FC43-9BBF-11106E5DAE96}" type="slidenum">
              <a:rPr lang="it-IT"/>
              <a:pPr>
                <a:defRPr/>
              </a:pPr>
              <a:t>‹N›</a:t>
            </a:fld>
            <a:endParaRPr lang="it-IT"/>
          </a:p>
        </p:txBody>
      </p:sp>
    </p:spTree>
    <p:extLst>
      <p:ext uri="{BB962C8B-B14F-4D97-AF65-F5344CB8AC3E}">
        <p14:creationId xmlns:p14="http://schemas.microsoft.com/office/powerpoint/2010/main" val="84286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DB5249EF-06ED-1145-95CA-EEE59C2FBC5B}"/>
              </a:ext>
            </a:extLst>
          </p:cNvPr>
          <p:cNvSpPr>
            <a:spLocks noGrp="1"/>
          </p:cNvSpPr>
          <p:nvPr>
            <p:ph type="dt" sz="half" idx="10"/>
          </p:nvPr>
        </p:nvSpPr>
        <p:spPr/>
        <p:txBody>
          <a:bodyPr/>
          <a:lstStyle>
            <a:lvl1pPr>
              <a:defRPr/>
            </a:lvl1pPr>
          </a:lstStyle>
          <a:p>
            <a:pPr>
              <a:defRPr/>
            </a:pPr>
            <a:fld id="{E35EEF65-474F-084C-8580-03FFB9CC57A3}" type="datetimeFigureOut">
              <a:rPr lang="it-IT"/>
              <a:pPr>
                <a:defRPr/>
              </a:pPr>
              <a:t>18/05/21</a:t>
            </a:fld>
            <a:endParaRPr lang="it-IT"/>
          </a:p>
        </p:txBody>
      </p:sp>
      <p:sp>
        <p:nvSpPr>
          <p:cNvPr id="6" name="Segnaposto piè di pagina 4">
            <a:extLst>
              <a:ext uri="{FF2B5EF4-FFF2-40B4-BE49-F238E27FC236}">
                <a16:creationId xmlns:a16="http://schemas.microsoft.com/office/drawing/2014/main" id="{886CA742-8787-2F46-BE08-05A9F3AB95F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7471DEA-AE2B-654C-8317-95A868BBEBF0}"/>
              </a:ext>
            </a:extLst>
          </p:cNvPr>
          <p:cNvSpPr>
            <a:spLocks noGrp="1"/>
          </p:cNvSpPr>
          <p:nvPr>
            <p:ph type="sldNum" sz="quarter" idx="12"/>
          </p:nvPr>
        </p:nvSpPr>
        <p:spPr/>
        <p:txBody>
          <a:bodyPr/>
          <a:lstStyle>
            <a:lvl1pPr>
              <a:defRPr/>
            </a:lvl1pPr>
          </a:lstStyle>
          <a:p>
            <a:pPr>
              <a:defRPr/>
            </a:pPr>
            <a:fld id="{A5B1DFDC-2BFB-F040-A370-3654F46E3DBA}" type="slidenum">
              <a:rPr lang="it-IT"/>
              <a:pPr>
                <a:defRPr/>
              </a:pPr>
              <a:t>‹N›</a:t>
            </a:fld>
            <a:endParaRPr lang="it-IT"/>
          </a:p>
        </p:txBody>
      </p:sp>
    </p:spTree>
    <p:extLst>
      <p:ext uri="{BB962C8B-B14F-4D97-AF65-F5344CB8AC3E}">
        <p14:creationId xmlns:p14="http://schemas.microsoft.com/office/powerpoint/2010/main" val="1037152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5687A625-9B03-2F4A-8C78-E3F230A0BEDB}"/>
              </a:ext>
            </a:extLst>
          </p:cNvPr>
          <p:cNvSpPr>
            <a:spLocks noGrp="1"/>
          </p:cNvSpPr>
          <p:nvPr>
            <p:ph type="dt" sz="half" idx="10"/>
          </p:nvPr>
        </p:nvSpPr>
        <p:spPr/>
        <p:txBody>
          <a:bodyPr/>
          <a:lstStyle>
            <a:lvl1pPr>
              <a:defRPr/>
            </a:lvl1pPr>
          </a:lstStyle>
          <a:p>
            <a:pPr>
              <a:defRPr/>
            </a:pPr>
            <a:fld id="{9646259E-12F7-E44B-911A-12988D466083}" type="datetimeFigureOut">
              <a:rPr lang="it-IT"/>
              <a:pPr>
                <a:defRPr/>
              </a:pPr>
              <a:t>18/05/21</a:t>
            </a:fld>
            <a:endParaRPr lang="it-IT"/>
          </a:p>
        </p:txBody>
      </p:sp>
      <p:sp>
        <p:nvSpPr>
          <p:cNvPr id="8" name="Segnaposto piè di pagina 4">
            <a:extLst>
              <a:ext uri="{FF2B5EF4-FFF2-40B4-BE49-F238E27FC236}">
                <a16:creationId xmlns:a16="http://schemas.microsoft.com/office/drawing/2014/main" id="{B1B551A2-1C56-8C40-BF81-433325645CAF}"/>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5EEFFE20-E8E8-8145-BB4C-18A5DF5A4C62}"/>
              </a:ext>
            </a:extLst>
          </p:cNvPr>
          <p:cNvSpPr>
            <a:spLocks noGrp="1"/>
          </p:cNvSpPr>
          <p:nvPr>
            <p:ph type="sldNum" sz="quarter" idx="12"/>
          </p:nvPr>
        </p:nvSpPr>
        <p:spPr/>
        <p:txBody>
          <a:bodyPr/>
          <a:lstStyle>
            <a:lvl1pPr>
              <a:defRPr/>
            </a:lvl1pPr>
          </a:lstStyle>
          <a:p>
            <a:pPr>
              <a:defRPr/>
            </a:pPr>
            <a:fld id="{EB8BB80E-3641-7F44-B735-9EFD637162F2}" type="slidenum">
              <a:rPr lang="it-IT"/>
              <a:pPr>
                <a:defRPr/>
              </a:pPr>
              <a:t>‹N›</a:t>
            </a:fld>
            <a:endParaRPr lang="it-IT"/>
          </a:p>
        </p:txBody>
      </p:sp>
    </p:spTree>
    <p:extLst>
      <p:ext uri="{BB962C8B-B14F-4D97-AF65-F5344CB8AC3E}">
        <p14:creationId xmlns:p14="http://schemas.microsoft.com/office/powerpoint/2010/main" val="220561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FDCF2F49-7E5F-8F4D-9C2D-AA69B51D682B}"/>
              </a:ext>
            </a:extLst>
          </p:cNvPr>
          <p:cNvSpPr>
            <a:spLocks noGrp="1"/>
          </p:cNvSpPr>
          <p:nvPr>
            <p:ph type="dt" sz="half" idx="10"/>
          </p:nvPr>
        </p:nvSpPr>
        <p:spPr/>
        <p:txBody>
          <a:bodyPr/>
          <a:lstStyle>
            <a:lvl1pPr>
              <a:defRPr/>
            </a:lvl1pPr>
          </a:lstStyle>
          <a:p>
            <a:pPr>
              <a:defRPr/>
            </a:pPr>
            <a:fld id="{866AD177-567F-264A-917E-832CB33A92C2}" type="datetimeFigureOut">
              <a:rPr lang="it-IT"/>
              <a:pPr>
                <a:defRPr/>
              </a:pPr>
              <a:t>18/05/21</a:t>
            </a:fld>
            <a:endParaRPr lang="it-IT"/>
          </a:p>
        </p:txBody>
      </p:sp>
      <p:sp>
        <p:nvSpPr>
          <p:cNvPr id="4" name="Segnaposto piè di pagina 4">
            <a:extLst>
              <a:ext uri="{FF2B5EF4-FFF2-40B4-BE49-F238E27FC236}">
                <a16:creationId xmlns:a16="http://schemas.microsoft.com/office/drawing/2014/main" id="{39EF30C1-BD4F-0A45-B663-4AC9C7CC04A1}"/>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5AD2EC63-0458-9440-8637-26D31F6A227C}"/>
              </a:ext>
            </a:extLst>
          </p:cNvPr>
          <p:cNvSpPr>
            <a:spLocks noGrp="1"/>
          </p:cNvSpPr>
          <p:nvPr>
            <p:ph type="sldNum" sz="quarter" idx="12"/>
          </p:nvPr>
        </p:nvSpPr>
        <p:spPr/>
        <p:txBody>
          <a:bodyPr/>
          <a:lstStyle>
            <a:lvl1pPr>
              <a:defRPr/>
            </a:lvl1pPr>
          </a:lstStyle>
          <a:p>
            <a:pPr>
              <a:defRPr/>
            </a:pPr>
            <a:fld id="{BBA7BC86-EF22-E044-92C7-035E7CD2F391}" type="slidenum">
              <a:rPr lang="it-IT"/>
              <a:pPr>
                <a:defRPr/>
              </a:pPr>
              <a:t>‹N›</a:t>
            </a:fld>
            <a:endParaRPr lang="it-IT"/>
          </a:p>
        </p:txBody>
      </p:sp>
    </p:spTree>
    <p:extLst>
      <p:ext uri="{BB962C8B-B14F-4D97-AF65-F5344CB8AC3E}">
        <p14:creationId xmlns:p14="http://schemas.microsoft.com/office/powerpoint/2010/main" val="101094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DCB90366-FA8D-F44B-84B7-FADF3924FE16}"/>
              </a:ext>
            </a:extLst>
          </p:cNvPr>
          <p:cNvSpPr>
            <a:spLocks noGrp="1"/>
          </p:cNvSpPr>
          <p:nvPr>
            <p:ph type="dt" sz="half" idx="10"/>
          </p:nvPr>
        </p:nvSpPr>
        <p:spPr/>
        <p:txBody>
          <a:bodyPr/>
          <a:lstStyle>
            <a:lvl1pPr>
              <a:defRPr/>
            </a:lvl1pPr>
          </a:lstStyle>
          <a:p>
            <a:pPr>
              <a:defRPr/>
            </a:pPr>
            <a:fld id="{A1774EEB-6B8C-7E46-950F-846E87B979AC}" type="datetimeFigureOut">
              <a:rPr lang="it-IT"/>
              <a:pPr>
                <a:defRPr/>
              </a:pPr>
              <a:t>18/05/21</a:t>
            </a:fld>
            <a:endParaRPr lang="it-IT"/>
          </a:p>
        </p:txBody>
      </p:sp>
      <p:sp>
        <p:nvSpPr>
          <p:cNvPr id="3" name="Segnaposto piè di pagina 4">
            <a:extLst>
              <a:ext uri="{FF2B5EF4-FFF2-40B4-BE49-F238E27FC236}">
                <a16:creationId xmlns:a16="http://schemas.microsoft.com/office/drawing/2014/main" id="{F5F7A4DF-C96C-D140-8F42-DB994D5A5F9C}"/>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1DD36160-15D3-6C4B-9BEE-E6611FAAFAA1}"/>
              </a:ext>
            </a:extLst>
          </p:cNvPr>
          <p:cNvSpPr>
            <a:spLocks noGrp="1"/>
          </p:cNvSpPr>
          <p:nvPr>
            <p:ph type="sldNum" sz="quarter" idx="12"/>
          </p:nvPr>
        </p:nvSpPr>
        <p:spPr/>
        <p:txBody>
          <a:bodyPr/>
          <a:lstStyle>
            <a:lvl1pPr>
              <a:defRPr/>
            </a:lvl1pPr>
          </a:lstStyle>
          <a:p>
            <a:pPr>
              <a:defRPr/>
            </a:pPr>
            <a:fld id="{694F8204-DB65-8B45-B023-878F4D089634}" type="slidenum">
              <a:rPr lang="it-IT"/>
              <a:pPr>
                <a:defRPr/>
              </a:pPr>
              <a:t>‹N›</a:t>
            </a:fld>
            <a:endParaRPr lang="it-IT"/>
          </a:p>
        </p:txBody>
      </p:sp>
    </p:spTree>
    <p:extLst>
      <p:ext uri="{BB962C8B-B14F-4D97-AF65-F5344CB8AC3E}">
        <p14:creationId xmlns:p14="http://schemas.microsoft.com/office/powerpoint/2010/main" val="1161057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CABBD294-1572-584C-BF45-C3C349C1D9C1}"/>
              </a:ext>
            </a:extLst>
          </p:cNvPr>
          <p:cNvSpPr>
            <a:spLocks noGrp="1"/>
          </p:cNvSpPr>
          <p:nvPr>
            <p:ph type="dt" sz="half" idx="10"/>
          </p:nvPr>
        </p:nvSpPr>
        <p:spPr/>
        <p:txBody>
          <a:bodyPr/>
          <a:lstStyle>
            <a:lvl1pPr>
              <a:defRPr/>
            </a:lvl1pPr>
          </a:lstStyle>
          <a:p>
            <a:pPr>
              <a:defRPr/>
            </a:pPr>
            <a:fld id="{C0048D46-E881-A548-926A-29946D42B063}" type="datetimeFigureOut">
              <a:rPr lang="it-IT"/>
              <a:pPr>
                <a:defRPr/>
              </a:pPr>
              <a:t>18/05/21</a:t>
            </a:fld>
            <a:endParaRPr lang="it-IT"/>
          </a:p>
        </p:txBody>
      </p:sp>
      <p:sp>
        <p:nvSpPr>
          <p:cNvPr id="6" name="Segnaposto piè di pagina 4">
            <a:extLst>
              <a:ext uri="{FF2B5EF4-FFF2-40B4-BE49-F238E27FC236}">
                <a16:creationId xmlns:a16="http://schemas.microsoft.com/office/drawing/2014/main" id="{4B1C7840-16A9-AB44-B816-10743CDE6AD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1AEE892-2FCC-B64C-A8A6-39208B09AC27}"/>
              </a:ext>
            </a:extLst>
          </p:cNvPr>
          <p:cNvSpPr>
            <a:spLocks noGrp="1"/>
          </p:cNvSpPr>
          <p:nvPr>
            <p:ph type="sldNum" sz="quarter" idx="12"/>
          </p:nvPr>
        </p:nvSpPr>
        <p:spPr/>
        <p:txBody>
          <a:bodyPr/>
          <a:lstStyle>
            <a:lvl1pPr>
              <a:defRPr/>
            </a:lvl1pPr>
          </a:lstStyle>
          <a:p>
            <a:pPr>
              <a:defRPr/>
            </a:pPr>
            <a:fld id="{F265AB90-A973-AA43-A573-241580AABE40}" type="slidenum">
              <a:rPr lang="it-IT"/>
              <a:pPr>
                <a:defRPr/>
              </a:pPr>
              <a:t>‹N›</a:t>
            </a:fld>
            <a:endParaRPr lang="it-IT"/>
          </a:p>
        </p:txBody>
      </p:sp>
    </p:spTree>
    <p:extLst>
      <p:ext uri="{BB962C8B-B14F-4D97-AF65-F5344CB8AC3E}">
        <p14:creationId xmlns:p14="http://schemas.microsoft.com/office/powerpoint/2010/main" val="275955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D0725D9B-1FBC-3D4D-8CB2-7600605E67A0}"/>
              </a:ext>
            </a:extLst>
          </p:cNvPr>
          <p:cNvSpPr>
            <a:spLocks noGrp="1"/>
          </p:cNvSpPr>
          <p:nvPr>
            <p:ph type="dt" sz="half" idx="10"/>
          </p:nvPr>
        </p:nvSpPr>
        <p:spPr/>
        <p:txBody>
          <a:bodyPr/>
          <a:lstStyle>
            <a:lvl1pPr>
              <a:defRPr/>
            </a:lvl1pPr>
          </a:lstStyle>
          <a:p>
            <a:pPr>
              <a:defRPr/>
            </a:pPr>
            <a:fld id="{844C5C99-775B-EE43-BD2E-3A6EB0C27DDC}" type="datetimeFigureOut">
              <a:rPr lang="it-IT"/>
              <a:pPr>
                <a:defRPr/>
              </a:pPr>
              <a:t>18/05/21</a:t>
            </a:fld>
            <a:endParaRPr lang="it-IT"/>
          </a:p>
        </p:txBody>
      </p:sp>
      <p:sp>
        <p:nvSpPr>
          <p:cNvPr id="6" name="Segnaposto piè di pagina 4">
            <a:extLst>
              <a:ext uri="{FF2B5EF4-FFF2-40B4-BE49-F238E27FC236}">
                <a16:creationId xmlns:a16="http://schemas.microsoft.com/office/drawing/2014/main" id="{4399F231-11B6-D04B-954B-2BD513D779E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554960A-8590-A84A-A4EE-25B4A5DA77C9}"/>
              </a:ext>
            </a:extLst>
          </p:cNvPr>
          <p:cNvSpPr>
            <a:spLocks noGrp="1"/>
          </p:cNvSpPr>
          <p:nvPr>
            <p:ph type="sldNum" sz="quarter" idx="12"/>
          </p:nvPr>
        </p:nvSpPr>
        <p:spPr/>
        <p:txBody>
          <a:bodyPr/>
          <a:lstStyle>
            <a:lvl1pPr>
              <a:defRPr/>
            </a:lvl1pPr>
          </a:lstStyle>
          <a:p>
            <a:pPr>
              <a:defRPr/>
            </a:pPr>
            <a:fld id="{26DBE4C7-E8E6-0C45-AEDD-F747854838DB}" type="slidenum">
              <a:rPr lang="it-IT"/>
              <a:pPr>
                <a:defRPr/>
              </a:pPr>
              <a:t>‹N›</a:t>
            </a:fld>
            <a:endParaRPr lang="it-IT"/>
          </a:p>
        </p:txBody>
      </p:sp>
    </p:spTree>
    <p:extLst>
      <p:ext uri="{BB962C8B-B14F-4D97-AF65-F5344CB8AC3E}">
        <p14:creationId xmlns:p14="http://schemas.microsoft.com/office/powerpoint/2010/main" val="1347475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Segnaposto titolo 1">
            <a:extLst>
              <a:ext uri="{FF2B5EF4-FFF2-40B4-BE49-F238E27FC236}">
                <a16:creationId xmlns:a16="http://schemas.microsoft.com/office/drawing/2014/main" id="{8533A7A3-4C8B-F94D-9545-C532DF06DE9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5123" name="Segnaposto testo 2">
            <a:extLst>
              <a:ext uri="{FF2B5EF4-FFF2-40B4-BE49-F238E27FC236}">
                <a16:creationId xmlns:a16="http://schemas.microsoft.com/office/drawing/2014/main" id="{8E1EFE2F-E1BF-F24F-9225-A1F8D65BAC8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4811632C-8316-F344-91D7-6467E854FE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852450A0-0776-4848-B5CF-8575A1B78D03}" type="datetimeFigureOut">
              <a:rPr lang="it-IT"/>
              <a:pPr>
                <a:defRPr/>
              </a:pPr>
              <a:t>18/05/21</a:t>
            </a:fld>
            <a:endParaRPr lang="it-IT"/>
          </a:p>
        </p:txBody>
      </p:sp>
      <p:sp>
        <p:nvSpPr>
          <p:cNvPr id="5" name="Segnaposto piè di pagina 4">
            <a:extLst>
              <a:ext uri="{FF2B5EF4-FFF2-40B4-BE49-F238E27FC236}">
                <a16:creationId xmlns:a16="http://schemas.microsoft.com/office/drawing/2014/main" id="{2D85C58E-98AF-634F-A17F-CF55E5A3A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626BAE2B-26C9-7448-A1E9-9CF9015E44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2662A8F-4ABB-4343-9ED0-7D98F4D21ED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rchive.is/anhjB"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jpeg"/><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urlvoid.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descr="&quot;&quot;">
            <a:extLst>
              <a:ext uri="{FF2B5EF4-FFF2-40B4-BE49-F238E27FC236}">
                <a16:creationId xmlns:a16="http://schemas.microsoft.com/office/drawing/2014/main" id="{96231B79-6A40-994A-8D56-917D4D868AF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4" descr="Disegno creato dal delta del fiume preso dall'alto">
            <a:extLst>
              <a:ext uri="{FF2B5EF4-FFF2-40B4-BE49-F238E27FC236}">
                <a16:creationId xmlns:a16="http://schemas.microsoft.com/office/drawing/2014/main" id="{8CDBB119-5205-294B-BEF5-17064B98B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00"/>
          <a:stretch>
            <a:fillRect/>
          </a:stretch>
        </p:blipFill>
        <p:spPr bwMode="auto">
          <a:xfrm>
            <a:off x="3524250" y="0"/>
            <a:ext cx="866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D334B1A-D994-E047-B424-A0E48C4096D0}"/>
              </a:ext>
            </a:extLst>
          </p:cNvPr>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olo 1">
            <a:extLst>
              <a:ext uri="{FF2B5EF4-FFF2-40B4-BE49-F238E27FC236}">
                <a16:creationId xmlns:a16="http://schemas.microsoft.com/office/drawing/2014/main" id="{890E65D7-C791-534D-B0F6-0970BFC9B0C5}"/>
              </a:ext>
            </a:extLst>
          </p:cNvPr>
          <p:cNvSpPr>
            <a:spLocks noGrp="1" noChangeArrowheads="1"/>
          </p:cNvSpPr>
          <p:nvPr>
            <p:ph type="ctrTitle"/>
          </p:nvPr>
        </p:nvSpPr>
        <p:spPr>
          <a:xfrm>
            <a:off x="477838" y="1122363"/>
            <a:ext cx="4022725" cy="3203575"/>
          </a:xfrm>
        </p:spPr>
        <p:txBody>
          <a:bodyPr/>
          <a:lstStyle/>
          <a:p>
            <a:pPr algn="l"/>
            <a:r>
              <a:rPr lang="it-IT" altLang="it-IT" sz="4100"/>
              <a:t>I come e i perché dell’informazione inquinata</a:t>
            </a:r>
          </a:p>
        </p:txBody>
      </p:sp>
      <p:sp>
        <p:nvSpPr>
          <p:cNvPr id="3" name="Sottotitolo 2">
            <a:extLst>
              <a:ext uri="{FF2B5EF4-FFF2-40B4-BE49-F238E27FC236}">
                <a16:creationId xmlns:a16="http://schemas.microsoft.com/office/drawing/2014/main" id="{1890A20E-BF5C-1042-BC6F-F645628A18FD}"/>
              </a:ext>
            </a:extLst>
          </p:cNvPr>
          <p:cNvSpPr>
            <a:spLocks noGrp="1" noChangeArrowheads="1"/>
          </p:cNvSpPr>
          <p:nvPr>
            <p:ph type="subTitle" idx="1"/>
          </p:nvPr>
        </p:nvSpPr>
        <p:spPr>
          <a:xfrm>
            <a:off x="477838" y="4873625"/>
            <a:ext cx="4022725" cy="1208088"/>
          </a:xfrm>
        </p:spPr>
        <p:txBody>
          <a:bodyPr/>
          <a:lstStyle/>
          <a:p>
            <a:pPr algn="l"/>
            <a:r>
              <a:rPr lang="it-IT" altLang="it-IT" sz="2000"/>
              <a:t>paolo.cherubini@unimib.it</a:t>
            </a:r>
          </a:p>
        </p:txBody>
      </p:sp>
      <p:sp>
        <p:nvSpPr>
          <p:cNvPr id="13" name="Rectangle 12" descr="&quot;&quot;">
            <a:extLst>
              <a:ext uri="{FF2B5EF4-FFF2-40B4-BE49-F238E27FC236}">
                <a16:creationId xmlns:a16="http://schemas.microsoft.com/office/drawing/2014/main" id="{6113677B-A28E-CA45-A355-41B17999A4D4}"/>
              </a:ext>
            </a:extLst>
          </p:cNvPr>
          <p:cNvSpPr>
            <a:spLocks noGrp="1" noRot="1" noChangeAspect="1" noMove="1" noResize="1" noEditPoints="1" noAdjustHandles="1" noChangeArrowheads="1" noChangeShapeType="1" noTextEdit="1"/>
          </p:cNvSpPr>
          <p:nvPr/>
        </p:nvSpPr>
        <p:spPr>
          <a:xfrm rot="5400000">
            <a:off x="760413" y="346075"/>
            <a:ext cx="146050" cy="704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5" name="Rectangle 14" descr="&quot;&quot;">
            <a:extLst>
              <a:ext uri="{FF2B5EF4-FFF2-40B4-BE49-F238E27FC236}">
                <a16:creationId xmlns:a16="http://schemas.microsoft.com/office/drawing/2014/main" id="{D3080FD0-3B61-E94F-955A-D4BF3A439505}"/>
              </a:ext>
            </a:extLst>
          </p:cNvPr>
          <p:cNvSpPr>
            <a:spLocks noGrp="1" noRot="1" noChangeAspect="1" noMove="1" noResize="1" noEditPoints="1" noAdjustHandles="1" noChangeArrowheads="1" noChangeShapeType="1" noTextEdit="1"/>
          </p:cNvSpPr>
          <p:nvPr/>
        </p:nvSpPr>
        <p:spPr>
          <a:xfrm>
            <a:off x="481013" y="4546600"/>
            <a:ext cx="3978275" cy="19050"/>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descr="&quot;&quot;">
            <a:extLst>
              <a:ext uri="{FF2B5EF4-FFF2-40B4-BE49-F238E27FC236}">
                <a16:creationId xmlns:a16="http://schemas.microsoft.com/office/drawing/2014/main" id="{D435B8D9-0356-6A44-A618-E7BF37E3D4AF}"/>
              </a:ext>
            </a:extLst>
          </p:cNvPr>
          <p:cNvSpPr>
            <a:spLocks noGrp="1" noRot="1" noChangeAspect="1" noMove="1" noResize="1" noEditPoints="1" noAdjustHandles="1" noChangeArrowheads="1" noChangeShapeType="1" noTextEdit="1"/>
          </p:cNvSpPr>
          <p:nvPr/>
        </p:nvSpPr>
        <p:spPr>
          <a:xfrm rot="16200000">
            <a:off x="800100" y="1492250"/>
            <a:ext cx="3333750" cy="3498850"/>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1" name="Titolo 1">
            <a:extLst>
              <a:ext uri="{FF2B5EF4-FFF2-40B4-BE49-F238E27FC236}">
                <a16:creationId xmlns:a16="http://schemas.microsoft.com/office/drawing/2014/main" id="{9BE8F242-915D-C94D-BBB3-2F43ED54BFE3}"/>
              </a:ext>
            </a:extLst>
          </p:cNvPr>
          <p:cNvSpPr>
            <a:spLocks noGrp="1" noChangeArrowheads="1"/>
          </p:cNvSpPr>
          <p:nvPr>
            <p:ph type="title"/>
          </p:nvPr>
        </p:nvSpPr>
        <p:spPr>
          <a:xfrm>
            <a:off x="1028700" y="1966913"/>
            <a:ext cx="2628900" cy="2547937"/>
          </a:xfrm>
        </p:spPr>
        <p:txBody>
          <a:bodyPr/>
          <a:lstStyle/>
          <a:p>
            <a:pPr algn="ctr"/>
            <a:r>
              <a:rPr lang="en-US" altLang="it-IT" sz="3600">
                <a:solidFill>
                  <a:srgbClr val="FFFFFF"/>
                </a:solidFill>
              </a:rPr>
              <a:t>7 tipi di mis- e dis- informazione</a:t>
            </a:r>
          </a:p>
        </p:txBody>
      </p:sp>
      <p:pic>
        <p:nvPicPr>
          <p:cNvPr id="2052" name="Picture 2">
            <a:extLst>
              <a:ext uri="{FF2B5EF4-FFF2-40B4-BE49-F238E27FC236}">
                <a16:creationId xmlns:a16="http://schemas.microsoft.com/office/drawing/2014/main" id="{93A136E7-0724-854D-BDB8-40E55B2CEB5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76788" y="1520825"/>
            <a:ext cx="6781800" cy="3814763"/>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descr="&quot;&quot;">
            <a:extLst>
              <a:ext uri="{FF2B5EF4-FFF2-40B4-BE49-F238E27FC236}">
                <a16:creationId xmlns:a16="http://schemas.microsoft.com/office/drawing/2014/main" id="{BBE2FF5C-CA32-C543-8238-F2169572BDD7}"/>
              </a:ext>
            </a:extLst>
          </p:cNvPr>
          <p:cNvSpPr>
            <a:spLocks noGrp="1" noRot="1" noChangeAspect="1" noMove="1" noResize="1" noEditPoints="1" noAdjustHandles="1" noChangeArrowheads="1" noChangeShapeType="1" noTextEdit="1"/>
          </p:cNvSpPr>
          <p:nvPr/>
        </p:nvSpPr>
        <p:spPr>
          <a:xfrm>
            <a:off x="0" y="0"/>
            <a:ext cx="1763713" cy="1558925"/>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reeform: Shape 9" descr="&quot;&quot;">
            <a:extLst>
              <a:ext uri="{FF2B5EF4-FFF2-40B4-BE49-F238E27FC236}">
                <a16:creationId xmlns:a16="http://schemas.microsoft.com/office/drawing/2014/main" id="{05FDC585-3976-B84F-B894-2A6CF8E46457}"/>
              </a:ext>
            </a:extLst>
          </p:cNvPr>
          <p:cNvSpPr>
            <a:spLocks noGrp="1" noRot="1" noChangeAspect="1" noMove="1" noResize="1" noEditPoints="1" noAdjustHandles="1" noChangeArrowheads="1" noChangeShapeType="1" noTextEdit="1"/>
          </p:cNvSpPr>
          <p:nvPr/>
        </p:nvSpPr>
        <p:spPr>
          <a:xfrm>
            <a:off x="0" y="1692275"/>
            <a:ext cx="12192000" cy="5165725"/>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Shape 11" descr="&quot;&quot;">
            <a:extLst>
              <a:ext uri="{FF2B5EF4-FFF2-40B4-BE49-F238E27FC236}">
                <a16:creationId xmlns:a16="http://schemas.microsoft.com/office/drawing/2014/main" id="{137CF61A-915B-0243-B3F6-2B7E3704D160}"/>
              </a:ext>
            </a:extLst>
          </p:cNvPr>
          <p:cNvSpPr>
            <a:spLocks noGrp="1" noRot="1" noChangeAspect="1" noMove="1" noResize="1" noEditPoints="1" noAdjustHandles="1" noChangeArrowheads="1" noChangeShapeType="1" noTextEdit="1"/>
          </p:cNvSpPr>
          <p:nvPr/>
        </p:nvSpPr>
        <p:spPr>
          <a:xfrm>
            <a:off x="0" y="1692275"/>
            <a:ext cx="971550" cy="2097088"/>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413" name="Segnaposto contenuto 2">
            <a:extLst>
              <a:ext uri="{FF2B5EF4-FFF2-40B4-BE49-F238E27FC236}">
                <a16:creationId xmlns:a16="http://schemas.microsoft.com/office/drawing/2014/main" id="{B6C53A61-FBA9-7B47-B23F-DA7107CAAF27}"/>
              </a:ext>
            </a:extLst>
          </p:cNvPr>
          <p:cNvSpPr>
            <a:spLocks noGrp="1" noChangeArrowheads="1"/>
          </p:cNvSpPr>
          <p:nvPr>
            <p:ph idx="1"/>
          </p:nvPr>
        </p:nvSpPr>
        <p:spPr>
          <a:xfrm>
            <a:off x="1652588" y="2176463"/>
            <a:ext cx="9367837" cy="4041775"/>
          </a:xfrm>
        </p:spPr>
        <p:txBody>
          <a:bodyPr/>
          <a:lstStyle/>
          <a:p>
            <a:pPr marL="514350" indent="-514350">
              <a:buFont typeface="Arial" panose="020B0604020202020204" pitchFamily="34" charset="0"/>
              <a:buAutoNum type="arabicPeriod"/>
            </a:pPr>
            <a:r>
              <a:rPr lang="it-IT" altLang="it-IT" sz="1500" b="1"/>
              <a:t>Satira e parodia</a:t>
            </a:r>
            <a:r>
              <a:rPr lang="it-IT" altLang="it-IT" sz="1500"/>
              <a:t>: non hanno l'intento deliberato di causare danno, ma il loro contenuto può ingannare l'ascoltatore. </a:t>
            </a:r>
          </a:p>
          <a:p>
            <a:pPr marL="514350" indent="-514350">
              <a:buFont typeface="Arial" panose="020B0604020202020204" pitchFamily="34" charset="0"/>
              <a:buAutoNum type="arabicPeriod"/>
            </a:pPr>
            <a:r>
              <a:rPr lang="it-IT" altLang="it-IT" sz="1500" b="1"/>
              <a:t>Contenuti fuorvianti</a:t>
            </a:r>
            <a:r>
              <a:rPr lang="it-IT" altLang="it-IT" sz="1500"/>
              <a:t>: uso fuorviante delle informazioni per mettere in cattiva luce un argomento o un individuo. </a:t>
            </a:r>
          </a:p>
          <a:p>
            <a:pPr marL="514350" indent="-514350">
              <a:buFont typeface="Arial" panose="020B0604020202020204" pitchFamily="34" charset="0"/>
              <a:buAutoNum type="arabicPeriod"/>
            </a:pPr>
            <a:r>
              <a:rPr lang="it-IT" altLang="it-IT" sz="1500" b="1"/>
              <a:t>Imposture</a:t>
            </a:r>
            <a:r>
              <a:rPr lang="it-IT" altLang="it-IT" sz="1500"/>
              <a:t>: un sito si finge una fonte di informazione ufficiale (per esempio, imitando il logo di un noto giornale, e con una URL molto simile), o una persona autorevole (per esempio, firmando con il nome e/o la foto di un noto giornalista, politico, o celebrità) per spacciare per vere false informazioni.</a:t>
            </a:r>
          </a:p>
          <a:p>
            <a:pPr marL="514350" indent="-514350">
              <a:buFont typeface="Arial" panose="020B0604020202020204" pitchFamily="34" charset="0"/>
              <a:buAutoNum type="arabicPeriod"/>
            </a:pPr>
            <a:r>
              <a:rPr lang="it-IT" altLang="it-IT" sz="1500" b="1"/>
              <a:t>Contenuti fabbricati</a:t>
            </a:r>
            <a:r>
              <a:rPr lang="it-IT" altLang="it-IT" sz="1500"/>
              <a:t>: il contenuto è "fabbricato" quando è al 100% inventato, per ingannare e arrecare danni.  </a:t>
            </a:r>
          </a:p>
          <a:p>
            <a:pPr marL="514350" indent="-514350">
              <a:buFont typeface="Arial" panose="020B0604020202020204" pitchFamily="34" charset="0"/>
              <a:buAutoNum type="arabicPeriod"/>
            </a:pPr>
            <a:r>
              <a:rPr lang="it-IT" altLang="it-IT" sz="1500" b="1"/>
              <a:t>False connessioni</a:t>
            </a:r>
            <a:r>
              <a:rPr lang="it-IT" altLang="it-IT" sz="1500"/>
              <a:t>: i titoli, le immagini, o le didascalie (sono i tre contenuti più guardati di un articolo online) dicono o suggeriscono cose ben diverse da quanto effettivamente scritto nel testo dell'articolo (che molto raramente viene letto). </a:t>
            </a:r>
          </a:p>
          <a:p>
            <a:pPr marL="514350" indent="-514350">
              <a:buFont typeface="Arial" panose="020B0604020202020204" pitchFamily="34" charset="0"/>
              <a:buAutoNum type="arabicPeriod"/>
            </a:pPr>
            <a:r>
              <a:rPr lang="it-IT" altLang="it-IT" sz="1500" b="1"/>
              <a:t>Estratti decontestualizzati</a:t>
            </a:r>
            <a:r>
              <a:rPr lang="it-IT" altLang="it-IT" sz="1500"/>
              <a:t>: alcuni contenuti autentici sono estrapolati dal contesto e inseriti in un altro contesto, dove acquistano tutt'altro significato rispetto a quello originale. </a:t>
            </a:r>
          </a:p>
          <a:p>
            <a:pPr marL="514350" indent="-514350">
              <a:buFont typeface="Arial" panose="020B0604020202020204" pitchFamily="34" charset="0"/>
              <a:buAutoNum type="arabicPeriod"/>
            </a:pPr>
            <a:r>
              <a:rPr lang="it-IT" altLang="it-IT" sz="1500" b="1"/>
              <a:t>Manipolazioni</a:t>
            </a:r>
            <a:r>
              <a:rPr lang="it-IT" altLang="it-IT" sz="1500"/>
              <a:t>: i contenuti non sono al 100% fabbricati, ma sono distorti e manipolati (fotomontaggi, inquadrature fuorvianti, dettagli omessi o falsificati, ecc.) per ingannare l'utente.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C9F0B3-B13B-E94C-B824-D2EA891D8435}"/>
              </a:ext>
            </a:extLst>
          </p:cNvPr>
          <p:cNvSpPr>
            <a:spLocks noGrp="1" noChangeArrowheads="1"/>
          </p:cNvSpPr>
          <p:nvPr>
            <p:ph type="title"/>
          </p:nvPr>
        </p:nvSpPr>
        <p:spPr>
          <a:xfrm>
            <a:off x="1524000" y="2246313"/>
            <a:ext cx="9144000" cy="1563687"/>
          </a:xfrm>
        </p:spPr>
        <p:txBody>
          <a:bodyPr anchor="b"/>
          <a:lstStyle/>
          <a:p>
            <a:r>
              <a:rPr lang="en-US" altLang="it-IT" sz="4800"/>
              <a:t>Esempio: impostura + contenuto fabbricato</a:t>
            </a:r>
          </a:p>
        </p:txBody>
      </p:sp>
      <p:sp>
        <p:nvSpPr>
          <p:cNvPr id="18435" name="Segnaposto contenuto 2">
            <a:extLst>
              <a:ext uri="{FF2B5EF4-FFF2-40B4-BE49-F238E27FC236}">
                <a16:creationId xmlns:a16="http://schemas.microsoft.com/office/drawing/2014/main" id="{209C5B3F-B4B2-F942-8E43-CC4C717D9535}"/>
              </a:ext>
            </a:extLst>
          </p:cNvPr>
          <p:cNvSpPr>
            <a:spLocks noGrp="1" noChangeArrowheads="1"/>
          </p:cNvSpPr>
          <p:nvPr>
            <p:ph idx="1"/>
          </p:nvPr>
        </p:nvSpPr>
        <p:spPr>
          <a:xfrm>
            <a:off x="1524000" y="3946525"/>
            <a:ext cx="9144000" cy="573088"/>
          </a:xfrm>
        </p:spPr>
        <p:txBody>
          <a:bodyPr/>
          <a:lstStyle/>
          <a:p>
            <a:pPr marL="0" indent="0">
              <a:buFont typeface="Arial" panose="020B0604020202020204" pitchFamily="34" charset="0"/>
              <a:buNone/>
            </a:pPr>
            <a:r>
              <a:rPr lang="en-US" altLang="it-IT" sz="2000">
                <a:hlinkClick r:id="rId3"/>
              </a:rPr>
              <a:t>https://archive.is/anhjB</a:t>
            </a:r>
            <a:endParaRPr lang="en-US" altLang="it-IT" sz="2000"/>
          </a:p>
        </p:txBody>
      </p:sp>
      <p:sp>
        <p:nvSpPr>
          <p:cNvPr id="8" name="Freeform 14" descr="&quot;&quot;">
            <a:extLst>
              <a:ext uri="{FF2B5EF4-FFF2-40B4-BE49-F238E27FC236}">
                <a16:creationId xmlns:a16="http://schemas.microsoft.com/office/drawing/2014/main" id="{BFC8B9F1-8B2D-3348-A6F6-F9096598E064}"/>
              </a:ext>
            </a:extLst>
          </p:cNvPr>
          <p:cNvSpPr>
            <a:spLocks noGrp="1" noRot="1" noChangeAspect="1" noMove="1" noResize="1" noEditPoints="1" noAdjustHandles="1" noChangeArrowheads="1" noChangeShapeType="1" noTextEdit="1"/>
          </p:cNvSpPr>
          <p:nvPr/>
        </p:nvSpPr>
        <p:spPr>
          <a:xfrm>
            <a:off x="0" y="0"/>
            <a:ext cx="5921375" cy="2130425"/>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reeform 21" descr="&quot;&quot;">
            <a:extLst>
              <a:ext uri="{FF2B5EF4-FFF2-40B4-BE49-F238E27FC236}">
                <a16:creationId xmlns:a16="http://schemas.microsoft.com/office/drawing/2014/main" id="{68119ABD-FF3B-3643-8F48-637CB46C3ED1}"/>
              </a:ext>
            </a:extLst>
          </p:cNvPr>
          <p:cNvSpPr>
            <a:spLocks noGrp="1" noRot="1" noChangeAspect="1" noMove="1" noResize="1" noEditPoints="1" noAdjustHandles="1" noChangeArrowheads="1" noChangeShapeType="1" noTextEdit="1"/>
          </p:cNvSpPr>
          <p:nvPr/>
        </p:nvSpPr>
        <p:spPr>
          <a:xfrm>
            <a:off x="5097463" y="0"/>
            <a:ext cx="7094537" cy="2130425"/>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useBgFill="1">
        <p:nvSpPr>
          <p:cNvPr id="12" name="Freeform: Shape 11" descr="&quot;&quot;">
            <a:extLst>
              <a:ext uri="{FF2B5EF4-FFF2-40B4-BE49-F238E27FC236}">
                <a16:creationId xmlns:a16="http://schemas.microsoft.com/office/drawing/2014/main" id="{58491968-7453-D64D-8FE1-4154DEA489AC}"/>
              </a:ext>
            </a:extLst>
          </p:cNvPr>
          <p:cNvSpPr>
            <a:spLocks noGrp="1" noRot="1" noChangeAspect="1" noMove="1" noResize="1" noEditPoints="1" noAdjustHandles="1" noChangeArrowheads="1" noChangeShapeType="1" noTextEdit="1"/>
          </p:cNvSpPr>
          <p:nvPr/>
        </p:nvSpPr>
        <p:spPr>
          <a:xfrm flipH="1">
            <a:off x="6149975" y="4683125"/>
            <a:ext cx="4522788" cy="2174875"/>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a:p>
        </p:txBody>
      </p:sp>
      <p:sp>
        <p:nvSpPr>
          <p:cNvPr id="14" name="Freeform 22" descr="&quot;&quot;">
            <a:extLst>
              <a:ext uri="{FF2B5EF4-FFF2-40B4-BE49-F238E27FC236}">
                <a16:creationId xmlns:a16="http://schemas.microsoft.com/office/drawing/2014/main" id="{B54556BE-F089-2048-932D-97D371619F38}"/>
              </a:ext>
            </a:extLst>
          </p:cNvPr>
          <p:cNvSpPr>
            <a:spLocks noGrp="1" noRot="1" noChangeAspect="1" noMove="1" noResize="1" noEditPoints="1" noAdjustHandles="1" noChangeArrowheads="1" noChangeShapeType="1" noTextEdit="1"/>
          </p:cNvSpPr>
          <p:nvPr/>
        </p:nvSpPr>
        <p:spPr>
          <a:xfrm>
            <a:off x="6267450" y="4683125"/>
            <a:ext cx="5924550" cy="2174875"/>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Freeform 25" descr="&quot;&quot;">
            <a:extLst>
              <a:ext uri="{FF2B5EF4-FFF2-40B4-BE49-F238E27FC236}">
                <a16:creationId xmlns:a16="http://schemas.microsoft.com/office/drawing/2014/main" id="{6782BE10-454B-AA45-B523-8D6B4E06A390}"/>
              </a:ext>
            </a:extLst>
          </p:cNvPr>
          <p:cNvSpPr>
            <a:spLocks noGrp="1" noRot="1" noChangeAspect="1" noMove="1" noResize="1" noEditPoints="1" noAdjustHandles="1" noChangeArrowheads="1" noChangeShapeType="1" noTextEdit="1"/>
          </p:cNvSpPr>
          <p:nvPr/>
        </p:nvSpPr>
        <p:spPr>
          <a:xfrm>
            <a:off x="0" y="4683125"/>
            <a:ext cx="7115175" cy="2174875"/>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descr="&quot;&quot;">
            <a:extLst>
              <a:ext uri="{FF2B5EF4-FFF2-40B4-BE49-F238E27FC236}">
                <a16:creationId xmlns:a16="http://schemas.microsoft.com/office/drawing/2014/main" id="{7FE3B29A-178A-434C-9E91-E096755FF944}"/>
              </a:ext>
            </a:extLst>
          </p:cNvPr>
          <p:cNvSpPr>
            <a:spLocks noGrp="1" noRot="1" noChangeAspect="1" noMove="1" noResize="1" noEditPoints="1" noAdjustHandles="1" noChangeArrowheads="1" noChangeShapeType="1" noTextEdit="1"/>
          </p:cNvSpPr>
          <p:nvPr/>
        </p:nvSpPr>
        <p:spPr bwMode="ltGray">
          <a:xfrm>
            <a:off x="396875" y="280988"/>
            <a:ext cx="11439525" cy="184308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Titolo 1">
            <a:extLst>
              <a:ext uri="{FF2B5EF4-FFF2-40B4-BE49-F238E27FC236}">
                <a16:creationId xmlns:a16="http://schemas.microsoft.com/office/drawing/2014/main" id="{EC506FC6-25A4-6B4A-BA5F-D2FD4872A7C1}"/>
              </a:ext>
            </a:extLst>
          </p:cNvPr>
          <p:cNvSpPr>
            <a:spLocks noGrp="1" noChangeArrowheads="1"/>
          </p:cNvSpPr>
          <p:nvPr>
            <p:ph type="title"/>
          </p:nvPr>
        </p:nvSpPr>
        <p:spPr>
          <a:xfrm>
            <a:off x="546100" y="433388"/>
            <a:ext cx="11139488" cy="930275"/>
          </a:xfrm>
        </p:spPr>
        <p:txBody>
          <a:bodyPr anchor="b"/>
          <a:lstStyle/>
          <a:p>
            <a:pPr algn="ctr"/>
            <a:r>
              <a:rPr lang="en-US" altLang="it-IT" sz="4600">
                <a:solidFill>
                  <a:srgbClr val="FFFFFF"/>
                </a:solidFill>
              </a:rPr>
              <a:t>Esempio: contenuto fabbricato + manipolato</a:t>
            </a:r>
          </a:p>
        </p:txBody>
      </p:sp>
      <p:cxnSp>
        <p:nvCxnSpPr>
          <p:cNvPr id="16" name="Straight Connector 15" descr="&quot;&quot;">
            <a:extLst>
              <a:ext uri="{FF2B5EF4-FFF2-40B4-BE49-F238E27FC236}">
                <a16:creationId xmlns:a16="http://schemas.microsoft.com/office/drawing/2014/main" id="{FBC002D2-24E3-5B4C-AD24-0FF2564B6299}"/>
              </a:ext>
            </a:extLst>
          </p:cNvPr>
          <p:cNvCxnSpPr>
            <a:cxnSpLocks noGrp="1" noRot="1" noChangeAspect="1" noMove="1" noResize="1" noEditPoints="1" noAdjustHandles="1" noChangeArrowheads="1" noChangeShapeType="1"/>
          </p:cNvCxnSpPr>
          <p:nvPr/>
        </p:nvCxnSpPr>
        <p:spPr>
          <a:xfrm>
            <a:off x="2230438" y="1522413"/>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7" name="Immagine 6">
            <a:extLst>
              <a:ext uri="{FF2B5EF4-FFF2-40B4-BE49-F238E27FC236}">
                <a16:creationId xmlns:a16="http://schemas.microsoft.com/office/drawing/2014/main" id="{F2DFC573-5BDE-7147-875E-9D7A2D0E4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13" y="2427288"/>
            <a:ext cx="4675187"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descr="&quot;&quot;">
            <a:extLst>
              <a:ext uri="{FF2B5EF4-FFF2-40B4-BE49-F238E27FC236}">
                <a16:creationId xmlns:a16="http://schemas.microsoft.com/office/drawing/2014/main" id="{3297BC9D-9FE0-CD48-9DCB-9D38CF2AE25F}"/>
              </a:ext>
            </a:extLst>
          </p:cNvPr>
          <p:cNvCxnSpPr>
            <a:cxnSpLocks noGrp="1" noRot="1" noChangeAspect="1" noMove="1" noResize="1" noEditPoints="1" noAdjustHandles="1" noChangeArrowheads="1" noChangeShapeType="1"/>
          </p:cNvCxnSpPr>
          <p:nvPr/>
        </p:nvCxnSpPr>
        <p:spPr>
          <a:xfrm>
            <a:off x="6116638" y="2597150"/>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079" name="Immagine 8" descr="Immagine che contiene persona, abbigliamento, uomo, tagliare&#10;&#10;Descrizione generata automaticamente">
            <a:extLst>
              <a:ext uri="{FF2B5EF4-FFF2-40B4-BE49-F238E27FC236}">
                <a16:creationId xmlns:a16="http://schemas.microsoft.com/office/drawing/2014/main" id="{474BDC35-D2D9-E64D-B375-9FEBB41EF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188" y="2427288"/>
            <a:ext cx="54387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descr="&quot;&quot;">
            <a:extLst>
              <a:ext uri="{FF2B5EF4-FFF2-40B4-BE49-F238E27FC236}">
                <a16:creationId xmlns:a16="http://schemas.microsoft.com/office/drawing/2014/main" id="{46C7A787-225E-304E-96F2-802152C9927B}"/>
              </a:ext>
            </a:extLst>
          </p:cNvPr>
          <p:cNvSpPr>
            <a:spLocks noGrp="1" noRot="1" noChangeAspect="1" noMove="1" noResize="1" noEditPoints="1" noAdjustHandles="1" noChangeArrowheads="1" noChangeShapeType="1" noTextEdit="1"/>
          </p:cNvSpPr>
          <p:nvPr/>
        </p:nvSpPr>
        <p:spPr>
          <a:xfrm>
            <a:off x="638175" y="0"/>
            <a:ext cx="3248025" cy="3400425"/>
          </a:xfrm>
          <a:prstGeom prst="flowChartDocument">
            <a:avLst/>
          </a:prstGeom>
          <a:solidFill>
            <a:srgbClr val="4D3C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483" name="Titolo 3">
            <a:extLst>
              <a:ext uri="{FF2B5EF4-FFF2-40B4-BE49-F238E27FC236}">
                <a16:creationId xmlns:a16="http://schemas.microsoft.com/office/drawing/2014/main" id="{859136DB-A314-4149-8034-B5FE5FC3039F}"/>
              </a:ext>
            </a:extLst>
          </p:cNvPr>
          <p:cNvSpPr>
            <a:spLocks noGrp="1" noChangeArrowheads="1"/>
          </p:cNvSpPr>
          <p:nvPr>
            <p:ph type="title"/>
          </p:nvPr>
        </p:nvSpPr>
        <p:spPr>
          <a:xfrm>
            <a:off x="838200" y="171450"/>
            <a:ext cx="2840038" cy="2370138"/>
          </a:xfrm>
        </p:spPr>
        <p:txBody>
          <a:bodyPr/>
          <a:lstStyle/>
          <a:p>
            <a:r>
              <a:rPr lang="it-IT" altLang="it-IT" sz="2700">
                <a:solidFill>
                  <a:srgbClr val="FFFFFF"/>
                </a:solidFill>
              </a:rPr>
              <a:t>Le euristiche più potenti e più manipolabili: </a:t>
            </a:r>
            <a:r>
              <a:rPr lang="it-IT" altLang="it-IT" sz="2700" b="1">
                <a:solidFill>
                  <a:srgbClr val="FFFFFF"/>
                </a:solidFill>
              </a:rPr>
              <a:t>endorsement</a:t>
            </a:r>
            <a:br>
              <a:rPr lang="it-IT" altLang="it-IT" sz="2700" b="1">
                <a:solidFill>
                  <a:srgbClr val="FFFFFF"/>
                </a:solidFill>
              </a:rPr>
            </a:br>
            <a:r>
              <a:rPr lang="it-IT" altLang="it-IT" sz="2700" b="1">
                <a:solidFill>
                  <a:srgbClr val="FFFFFF"/>
                </a:solidFill>
              </a:rPr>
              <a:t>bandwagon</a:t>
            </a:r>
            <a:br>
              <a:rPr lang="it-IT" altLang="it-IT" sz="2700" b="1">
                <a:solidFill>
                  <a:srgbClr val="FFFFFF"/>
                </a:solidFill>
              </a:rPr>
            </a:br>
            <a:r>
              <a:rPr lang="it-IT" altLang="it-IT" sz="2700" b="1">
                <a:solidFill>
                  <a:srgbClr val="FFFFFF"/>
                </a:solidFill>
              </a:rPr>
              <a:t>coerenza </a:t>
            </a:r>
          </a:p>
        </p:txBody>
      </p:sp>
      <p:pic>
        <p:nvPicPr>
          <p:cNvPr id="20484" name="Segnaposto contenuto 4" descr="Immagine che contiene testo&#10;&#10;Descrizione generata automaticamente">
            <a:extLst>
              <a:ext uri="{FF2B5EF4-FFF2-40B4-BE49-F238E27FC236}">
                <a16:creationId xmlns:a16="http://schemas.microsoft.com/office/drawing/2014/main" id="{28E81746-30BC-1B48-8D13-AA5081945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3" y="682625"/>
            <a:ext cx="734695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descr="&quot;&quot;">
            <a:extLst>
              <a:ext uri="{FF2B5EF4-FFF2-40B4-BE49-F238E27FC236}">
                <a16:creationId xmlns:a16="http://schemas.microsoft.com/office/drawing/2014/main" id="{10852E31-831C-B543-9EA7-83488D51BBFD}"/>
              </a:ext>
            </a:extLst>
          </p:cNvPr>
          <p:cNvSpPr>
            <a:spLocks noGrp="1" noRot="1" noChangeAspect="1" noMove="1" noResize="1" noEditPoints="1" noAdjustHandles="1" noChangeArrowheads="1" noChangeShapeType="1" noTextEdit="1"/>
          </p:cNvSpPr>
          <p:nvPr/>
        </p:nvSpPr>
        <p:spPr>
          <a:xfrm>
            <a:off x="466725" y="447675"/>
            <a:ext cx="3414713" cy="380206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1507" name="Titolo 1">
            <a:extLst>
              <a:ext uri="{FF2B5EF4-FFF2-40B4-BE49-F238E27FC236}">
                <a16:creationId xmlns:a16="http://schemas.microsoft.com/office/drawing/2014/main" id="{8F43AC41-C888-7D46-9241-126E76C54BA2}"/>
              </a:ext>
            </a:extLst>
          </p:cNvPr>
          <p:cNvSpPr>
            <a:spLocks noGrp="1" noChangeArrowheads="1"/>
          </p:cNvSpPr>
          <p:nvPr>
            <p:ph type="title"/>
          </p:nvPr>
        </p:nvSpPr>
        <p:spPr>
          <a:xfrm>
            <a:off x="777875" y="731838"/>
            <a:ext cx="2844800" cy="3236912"/>
          </a:xfrm>
        </p:spPr>
        <p:txBody>
          <a:bodyPr/>
          <a:lstStyle/>
          <a:p>
            <a:r>
              <a:rPr lang="it-IT" altLang="it-IT" sz="3500">
                <a:solidFill>
                  <a:srgbClr val="FFFFFF"/>
                </a:solidFill>
              </a:rPr>
              <a:t>Il gergo del mestiere nel webmarketing</a:t>
            </a:r>
          </a:p>
        </p:txBody>
      </p:sp>
      <p:sp>
        <p:nvSpPr>
          <p:cNvPr id="18" name="Rectangle 17" descr="&quot;&quot;">
            <a:extLst>
              <a:ext uri="{FF2B5EF4-FFF2-40B4-BE49-F238E27FC236}">
                <a16:creationId xmlns:a16="http://schemas.microsoft.com/office/drawing/2014/main" id="{A23E3349-A0D3-F94E-B523-7DD7B1E31821}"/>
              </a:ext>
            </a:extLst>
          </p:cNvPr>
          <p:cNvSpPr>
            <a:spLocks noGrp="1" noRot="1" noChangeAspect="1" noMove="1" noResize="1" noEditPoints="1" noAdjustHandles="1" noChangeArrowheads="1" noChangeShapeType="1" noTextEdit="1"/>
          </p:cNvSpPr>
          <p:nvPr/>
        </p:nvSpPr>
        <p:spPr>
          <a:xfrm>
            <a:off x="466725" y="4419600"/>
            <a:ext cx="3414713" cy="1979613"/>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20" name="Rectangle 19" descr="&quot;&quot;">
            <a:extLst>
              <a:ext uri="{FF2B5EF4-FFF2-40B4-BE49-F238E27FC236}">
                <a16:creationId xmlns:a16="http://schemas.microsoft.com/office/drawing/2014/main" id="{C20E3E73-63A2-4942-A943-CBB141BCC942}"/>
              </a:ext>
            </a:extLst>
          </p:cNvPr>
          <p:cNvSpPr>
            <a:spLocks noGrp="1" noRot="1" noChangeAspect="1" noMove="1" noResize="1" noEditPoints="1" noAdjustHandles="1" noChangeArrowheads="1" noChangeShapeType="1" noTextEdit="1"/>
          </p:cNvSpPr>
          <p:nvPr/>
        </p:nvSpPr>
        <p:spPr>
          <a:xfrm>
            <a:off x="4044950" y="447675"/>
            <a:ext cx="7688263" cy="59531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10" name="Segnaposto testo 10">
            <a:extLst>
              <a:ext uri="{FF2B5EF4-FFF2-40B4-BE49-F238E27FC236}">
                <a16:creationId xmlns:a16="http://schemas.microsoft.com/office/drawing/2014/main" id="{F0749C3E-2E24-3E4D-B4A2-921B2E4805CB}"/>
              </a:ext>
            </a:extLst>
          </p:cNvPr>
          <p:cNvSpPr>
            <a:spLocks noGrp="1" noChangeArrowheads="1"/>
          </p:cNvSpPr>
          <p:nvPr>
            <p:ph idx="1"/>
          </p:nvPr>
        </p:nvSpPr>
        <p:spPr>
          <a:xfrm>
            <a:off x="4379913" y="687388"/>
            <a:ext cx="7037387" cy="5475287"/>
          </a:xfrm>
        </p:spPr>
        <p:txBody>
          <a:bodyPr anchor="ctr"/>
          <a:lstStyle/>
          <a:p>
            <a:r>
              <a:rPr lang="it-IT" altLang="it-IT" sz="1600" b="1"/>
              <a:t>Astroturfing: falso supporto collettivo</a:t>
            </a:r>
            <a:endParaRPr lang="it-IT" altLang="it-IT" sz="1600"/>
          </a:p>
          <a:p>
            <a:endParaRPr lang="it-IT" altLang="it-IT" sz="1600" b="1"/>
          </a:p>
          <a:p>
            <a:r>
              <a:rPr lang="it-IT" altLang="it-IT" sz="1600" b="1"/>
              <a:t>Trolls factories</a:t>
            </a:r>
            <a:r>
              <a:rPr lang="it-IT" altLang="it-IT" sz="1600"/>
              <a:t>: Gruppi di utenti pagati da un’organizzazione per indirizzare molti messaggi aggressivi verso utenti </a:t>
            </a:r>
            <a:r>
              <a:rPr lang="it-IT" altLang="it-IT" sz="1600" i="1"/>
              <a:t>social</a:t>
            </a:r>
            <a:r>
              <a:rPr lang="it-IT" altLang="it-IT" sz="1600"/>
              <a:t> che propagano idee che danneggiano gli interessi di quell’organizzazione.</a:t>
            </a:r>
            <a:br>
              <a:rPr lang="it-IT" altLang="it-IT" sz="1600"/>
            </a:br>
            <a:endParaRPr lang="it-IT" altLang="it-IT" sz="1600"/>
          </a:p>
          <a:p>
            <a:r>
              <a:rPr lang="it-IT" altLang="it-IT" sz="1600" b="1"/>
              <a:t>Click farms</a:t>
            </a:r>
            <a:r>
              <a:rPr lang="it-IT" altLang="it-IT" sz="1600"/>
              <a:t>: Gruppi di utenti pagati da un'organizzazione per cliccare e mettere molti likes e commenti positivi sui contenuti quell’organizzazione.</a:t>
            </a:r>
            <a:br>
              <a:rPr lang="it-IT" altLang="it-IT" sz="1600"/>
            </a:br>
            <a:endParaRPr lang="it-IT" altLang="it-IT" sz="1600"/>
          </a:p>
          <a:p>
            <a:r>
              <a:rPr lang="it-IT" altLang="it-IT" sz="1600" b="1"/>
              <a:t>Bots</a:t>
            </a:r>
            <a:r>
              <a:rPr lang="it-IT" altLang="it-IT" sz="1600"/>
              <a:t>: algoritmi automatici nascosti dietro account fittizi, che prelevano messaggi dai social e li reindirizzano su vasta scala ad altri utenti. </a:t>
            </a:r>
            <a:br>
              <a:rPr lang="it-IT" altLang="it-IT" sz="1600"/>
            </a:br>
            <a:endParaRPr lang="it-IT" altLang="it-IT" sz="1600"/>
          </a:p>
          <a:p>
            <a:r>
              <a:rPr lang="it-IT" altLang="it-IT" sz="1600" b="1"/>
              <a:t>Cyborgs</a:t>
            </a:r>
            <a:r>
              <a:rPr lang="it-IT" altLang="it-IT" sz="1600"/>
              <a:t>: gruppo misto di bots e umani (trolls o clickfarmers) con gli stessi scopi descritti nelle tre precedenti definizioni. </a:t>
            </a:r>
            <a:br>
              <a:rPr lang="it-IT" altLang="it-IT" sz="1600"/>
            </a:br>
            <a:endParaRPr lang="it-IT" altLang="it-IT" sz="1600"/>
          </a:p>
          <a:p>
            <a:r>
              <a:rPr lang="it-IT" altLang="it-IT" sz="1600" b="1"/>
              <a:t>Fake Tanks</a:t>
            </a:r>
            <a:r>
              <a:rPr lang="it-IT" altLang="it-IT" sz="1600"/>
              <a:t>: gruppi di parte, mascherati da </a:t>
            </a:r>
            <a:r>
              <a:rPr lang="it-IT" altLang="it-IT" sz="1600" i="1"/>
              <a:t>think tanks</a:t>
            </a:r>
            <a:r>
              <a:rPr lang="it-IT" altLang="it-IT" sz="1600"/>
              <a:t> di esperti, fondati per supportare un particolare interesse, mascherati dietro sigle e titoli altisonanti</a:t>
            </a:r>
          </a:p>
          <a:p>
            <a:br>
              <a:rPr lang="it-IT" altLang="it-IT" sz="1600"/>
            </a:br>
            <a:endParaRPr lang="it-IT" altLang="it-IT" sz="1600"/>
          </a:p>
          <a:p>
            <a:endParaRPr lang="it-IT" altLang="it-IT"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quot;">
            <a:extLst>
              <a:ext uri="{FF2B5EF4-FFF2-40B4-BE49-F238E27FC236}">
                <a16:creationId xmlns:a16="http://schemas.microsoft.com/office/drawing/2014/main" id="{C3F8788F-F44D-DC42-8494-CBA88F7F6230}"/>
              </a:ext>
            </a:extLst>
          </p:cNvPr>
          <p:cNvSpPr>
            <a:spLocks noGrp="1" noRot="1" noChangeAspect="1" noMove="1" noResize="1" noEditPoints="1" noAdjustHandles="1" noChangeArrowheads="1" noChangeShapeType="1" noTextEdit="1"/>
          </p:cNvSpPr>
          <p:nvPr/>
        </p:nvSpPr>
        <p:spPr>
          <a:xfrm>
            <a:off x="466725" y="447675"/>
            <a:ext cx="3414713" cy="380206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2531" name="Titolo 1">
            <a:extLst>
              <a:ext uri="{FF2B5EF4-FFF2-40B4-BE49-F238E27FC236}">
                <a16:creationId xmlns:a16="http://schemas.microsoft.com/office/drawing/2014/main" id="{36346512-B522-1B40-BD42-5132A8D0AFEA}"/>
              </a:ext>
            </a:extLst>
          </p:cNvPr>
          <p:cNvSpPr>
            <a:spLocks noGrp="1" noChangeArrowheads="1"/>
          </p:cNvSpPr>
          <p:nvPr>
            <p:ph type="title"/>
          </p:nvPr>
        </p:nvSpPr>
        <p:spPr>
          <a:xfrm>
            <a:off x="777875" y="731838"/>
            <a:ext cx="2844800" cy="3236912"/>
          </a:xfrm>
        </p:spPr>
        <p:txBody>
          <a:bodyPr/>
          <a:lstStyle/>
          <a:p>
            <a:r>
              <a:rPr lang="it-IT" altLang="it-IT" sz="2900" b="1">
                <a:solidFill>
                  <a:srgbClr val="FFFFFF"/>
                </a:solidFill>
              </a:rPr>
              <a:t>Coordinate di un disturbo dell'informazione</a:t>
            </a:r>
            <a:endParaRPr lang="it-IT" altLang="it-IT" sz="2900">
              <a:solidFill>
                <a:srgbClr val="FFFFFF"/>
              </a:solidFill>
            </a:endParaRPr>
          </a:p>
        </p:txBody>
      </p:sp>
      <p:sp>
        <p:nvSpPr>
          <p:cNvPr id="11" name="Rectangle 10" descr="&quot;&quot;">
            <a:extLst>
              <a:ext uri="{FF2B5EF4-FFF2-40B4-BE49-F238E27FC236}">
                <a16:creationId xmlns:a16="http://schemas.microsoft.com/office/drawing/2014/main" id="{9B5C0D8D-B15A-5747-A34E-9FE4DF9BB929}"/>
              </a:ext>
            </a:extLst>
          </p:cNvPr>
          <p:cNvSpPr>
            <a:spLocks noGrp="1" noRot="1" noChangeAspect="1" noMove="1" noResize="1" noEditPoints="1" noAdjustHandles="1" noChangeArrowheads="1" noChangeShapeType="1" noTextEdit="1"/>
          </p:cNvSpPr>
          <p:nvPr/>
        </p:nvSpPr>
        <p:spPr>
          <a:xfrm>
            <a:off x="466725" y="4419600"/>
            <a:ext cx="3414713" cy="1979613"/>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3" name="Rectangle 12" descr="&quot;&quot;">
            <a:extLst>
              <a:ext uri="{FF2B5EF4-FFF2-40B4-BE49-F238E27FC236}">
                <a16:creationId xmlns:a16="http://schemas.microsoft.com/office/drawing/2014/main" id="{F71B1242-9A14-6941-9685-893313F3F9C2}"/>
              </a:ext>
            </a:extLst>
          </p:cNvPr>
          <p:cNvSpPr>
            <a:spLocks noGrp="1" noRot="1" noChangeAspect="1" noMove="1" noResize="1" noEditPoints="1" noAdjustHandles="1" noChangeArrowheads="1" noChangeShapeType="1" noTextEdit="1"/>
          </p:cNvSpPr>
          <p:nvPr/>
        </p:nvSpPr>
        <p:spPr>
          <a:xfrm>
            <a:off x="4044950" y="447675"/>
            <a:ext cx="7688263" cy="59531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5" name="Segnaposto contenuto 2">
            <a:extLst>
              <a:ext uri="{FF2B5EF4-FFF2-40B4-BE49-F238E27FC236}">
                <a16:creationId xmlns:a16="http://schemas.microsoft.com/office/drawing/2014/main" id="{48453127-4548-2F48-A43F-2F7CB672E5ED}"/>
              </a:ext>
            </a:extLst>
          </p:cNvPr>
          <p:cNvGraphicFramePr>
            <a:graphicFrameLocks noGrp="1"/>
          </p:cNvGraphicFramePr>
          <p:nvPr>
            <p:ph idx="1"/>
          </p:nvPr>
        </p:nvGraphicFramePr>
        <p:xfrm>
          <a:off x="4379913" y="687388"/>
          <a:ext cx="7037387" cy="5475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descr="&quot;&quot;">
            <a:extLst>
              <a:ext uri="{FF2B5EF4-FFF2-40B4-BE49-F238E27FC236}">
                <a16:creationId xmlns:a16="http://schemas.microsoft.com/office/drawing/2014/main" id="{394F71F4-6C3E-D641-8E31-07C748793D60}"/>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5148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descr="&quot;&quot;">
            <a:extLst>
              <a:ext uri="{FF2B5EF4-FFF2-40B4-BE49-F238E27FC236}">
                <a16:creationId xmlns:a16="http://schemas.microsoft.com/office/drawing/2014/main" id="{B3AD80B2-5BD3-9E48-8FE4-A267D85C13B4}"/>
              </a:ext>
            </a:extLst>
          </p:cNvPr>
          <p:cNvSpPr>
            <a:spLocks noGrp="1" noRot="1" noChangeAspect="1" noMove="1" noResize="1" noEditPoints="1" noAdjustHandles="1" noChangeArrowheads="1" noChangeShapeType="1" noTextEdit="1"/>
          </p:cNvSpPr>
          <p:nvPr/>
        </p:nvSpPr>
        <p:spPr>
          <a:xfrm>
            <a:off x="476250" y="479425"/>
            <a:ext cx="11239500" cy="5899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3556" name="Immagine 2" descr="Immagine che contiene testo&#10;&#10;Descrizione generata automaticamente">
            <a:extLst>
              <a:ext uri="{FF2B5EF4-FFF2-40B4-BE49-F238E27FC236}">
                <a16:creationId xmlns:a16="http://schemas.microsoft.com/office/drawing/2014/main" id="{83A6E87E-3471-DA4F-9BA6-6C4F336C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0" y="642938"/>
            <a:ext cx="6985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48C9E89A-E6F7-7547-9DC1-4DDEF1BA9B0A}"/>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descr="&quot;&quot;">
            <a:extLst>
              <a:ext uri="{FF2B5EF4-FFF2-40B4-BE49-F238E27FC236}">
                <a16:creationId xmlns:a16="http://schemas.microsoft.com/office/drawing/2014/main" id="{D12D8F3B-E4D3-FE49-9BD1-45A74D06A055}"/>
              </a:ext>
            </a:extLst>
          </p:cNvPr>
          <p:cNvSpPr>
            <a:spLocks noGrp="1" noRot="1" noChangeAspect="1" noMove="1" noResize="1" noEditPoints="1" noAdjustHandles="1" noChangeArrowheads="1" noChangeShapeType="1" noTextEdit="1"/>
          </p:cNvSpPr>
          <p:nvPr/>
        </p:nvSpPr>
        <p:spPr>
          <a:xfrm rot="16200000" flipH="1">
            <a:off x="2667000" y="-2667000"/>
            <a:ext cx="6858000" cy="1219200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A8D66135-78C8-F742-A13D-0AE6832A8163}"/>
              </a:ext>
            </a:extLst>
          </p:cNvPr>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descr="&quot;&quot;">
            <a:extLst>
              <a:ext uri="{FF2B5EF4-FFF2-40B4-BE49-F238E27FC236}">
                <a16:creationId xmlns:a16="http://schemas.microsoft.com/office/drawing/2014/main" id="{9FE68BBD-DAEF-DA42-A819-65442E993721}"/>
              </a:ext>
            </a:extLst>
          </p:cNvPr>
          <p:cNvSpPr>
            <a:spLocks noGrp="1" noRot="1" noChangeAspect="1" noMove="1" noResize="1" noEditPoints="1" noAdjustHandles="1" noChangeArrowheads="1" noChangeShapeType="1" noTextEdit="1"/>
          </p:cNvSpPr>
          <p:nvPr/>
        </p:nvSpPr>
        <p:spPr>
          <a:xfrm rot="16200000" flipH="1">
            <a:off x="3649663" y="-1685925"/>
            <a:ext cx="4894262" cy="12193588"/>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4584" name="Immagine 2" descr="Immagine che contiene testo&#10;&#10;Descrizione generata automaticamente">
            <a:extLst>
              <a:ext uri="{FF2B5EF4-FFF2-40B4-BE49-F238E27FC236}">
                <a16:creationId xmlns:a16="http://schemas.microsoft.com/office/drawing/2014/main" id="{5378E6F7-A01C-B84B-9AAC-238EEC1AD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30" b="9546"/>
          <a:stretch>
            <a:fillRect/>
          </a:stretch>
        </p:blipFill>
        <p:spPr bwMode="auto">
          <a:xfrm>
            <a:off x="457200" y="457200"/>
            <a:ext cx="1127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7" descr="&quot;&quot;">
            <a:extLst>
              <a:ext uri="{FF2B5EF4-FFF2-40B4-BE49-F238E27FC236}">
                <a16:creationId xmlns:a16="http://schemas.microsoft.com/office/drawing/2014/main" id="{159D3965-82C0-4149-ACA4-7B4E110C52AD}"/>
              </a:ext>
            </a:extLst>
          </p:cNvPr>
          <p:cNvSpPr>
            <a:spLocks noGrp="1" noRot="1" noChangeAspect="1" noMove="1" noResize="1" noEditPoints="1" noAdjustHandles="1" noChangeArrowheads="1" noChangeShapeType="1" noTextEdit="1"/>
          </p:cNvSpPr>
          <p:nvPr/>
        </p:nvSpPr>
        <p:spPr>
          <a:xfrm>
            <a:off x="0" y="0"/>
            <a:ext cx="1763713" cy="1558925"/>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9" descr="&quot;&quot;">
            <a:extLst>
              <a:ext uri="{FF2B5EF4-FFF2-40B4-BE49-F238E27FC236}">
                <a16:creationId xmlns:a16="http://schemas.microsoft.com/office/drawing/2014/main" id="{E27E8969-37DD-CE41-9FA7-4589A6B13343}"/>
              </a:ext>
            </a:extLst>
          </p:cNvPr>
          <p:cNvSpPr>
            <a:spLocks noGrp="1" noRot="1" noChangeAspect="1" noMove="1" noResize="1" noEditPoints="1" noAdjustHandles="1" noChangeArrowheads="1" noChangeShapeType="1" noTextEdit="1"/>
          </p:cNvSpPr>
          <p:nvPr/>
        </p:nvSpPr>
        <p:spPr>
          <a:xfrm>
            <a:off x="0" y="1692275"/>
            <a:ext cx="12192000" cy="5165725"/>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Shape 11" descr="&quot;&quot;">
            <a:extLst>
              <a:ext uri="{FF2B5EF4-FFF2-40B4-BE49-F238E27FC236}">
                <a16:creationId xmlns:a16="http://schemas.microsoft.com/office/drawing/2014/main" id="{B81B1C69-0561-E74D-AA54-04028F112FB0}"/>
              </a:ext>
            </a:extLst>
          </p:cNvPr>
          <p:cNvSpPr>
            <a:spLocks noGrp="1" noRot="1" noChangeAspect="1" noMove="1" noResize="1" noEditPoints="1" noAdjustHandles="1" noChangeArrowheads="1" noChangeShapeType="1" noTextEdit="1"/>
          </p:cNvSpPr>
          <p:nvPr/>
        </p:nvSpPr>
        <p:spPr>
          <a:xfrm>
            <a:off x="0" y="1692275"/>
            <a:ext cx="971550" cy="2097088"/>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egnaposto contenuto 2">
            <a:extLst>
              <a:ext uri="{FF2B5EF4-FFF2-40B4-BE49-F238E27FC236}">
                <a16:creationId xmlns:a16="http://schemas.microsoft.com/office/drawing/2014/main" id="{4600F44C-290A-B34E-AAEF-0625F535C3A0}"/>
              </a:ext>
            </a:extLst>
          </p:cNvPr>
          <p:cNvSpPr>
            <a:spLocks noGrp="1"/>
          </p:cNvSpPr>
          <p:nvPr>
            <p:ph idx="1"/>
          </p:nvPr>
        </p:nvSpPr>
        <p:spPr>
          <a:xfrm>
            <a:off x="1652588" y="1692275"/>
            <a:ext cx="9367837" cy="5165725"/>
          </a:xfrm>
        </p:spPr>
        <p:txBody>
          <a:bodyPr rtlCol="0">
            <a:normAutofit lnSpcReduction="10000"/>
          </a:bodyPr>
          <a:lstStyle/>
          <a:p>
            <a:pPr fontAlgn="auto">
              <a:spcAft>
                <a:spcPts val="0"/>
              </a:spcAft>
              <a:defRPr/>
            </a:pPr>
            <a:r>
              <a:rPr lang="it-IT" sz="1800" b="1" dirty="0"/>
              <a:t>Creazione</a:t>
            </a:r>
            <a:r>
              <a:rPr lang="it-IT" sz="1800" dirty="0"/>
              <a:t>: privato cittadino USA, motivato da profitto economico</a:t>
            </a:r>
          </a:p>
          <a:p>
            <a:pPr lvl="1" fontAlgn="auto">
              <a:spcAft>
                <a:spcPts val="0"/>
              </a:spcAft>
              <a:defRPr/>
            </a:pPr>
            <a:r>
              <a:rPr lang="it-IT" sz="1800" dirty="0"/>
              <a:t>guadagni da </a:t>
            </a:r>
            <a:r>
              <a:rPr lang="it-IT" sz="1800" dirty="0" err="1"/>
              <a:t>GoogleAD</a:t>
            </a:r>
            <a:r>
              <a:rPr lang="it-IT" sz="1800" dirty="0"/>
              <a:t> grazie a siti molto cliccati </a:t>
            </a:r>
            <a:br>
              <a:rPr lang="it-IT" sz="1800" dirty="0"/>
            </a:br>
            <a:endParaRPr lang="it-IT" sz="1800" dirty="0"/>
          </a:p>
          <a:p>
            <a:pPr fontAlgn="auto">
              <a:spcAft>
                <a:spcPts val="0"/>
              </a:spcAft>
              <a:defRPr/>
            </a:pPr>
            <a:r>
              <a:rPr lang="it-IT" sz="1800" b="1" dirty="0"/>
              <a:t>Produzione</a:t>
            </a:r>
            <a:r>
              <a:rPr lang="it-IT" sz="1800" dirty="0"/>
              <a:t>: pubblicato WTOE5 NEWS, parte di un network di 43 siti di notizie che aveva pubblicato almeno altre 750 informazioni false</a:t>
            </a:r>
          </a:p>
          <a:p>
            <a:pPr fontAlgn="auto">
              <a:spcAft>
                <a:spcPts val="0"/>
              </a:spcAft>
              <a:defRPr/>
            </a:pPr>
            <a:endParaRPr lang="it-IT" sz="1800" b="1" dirty="0"/>
          </a:p>
          <a:p>
            <a:pPr fontAlgn="auto">
              <a:spcAft>
                <a:spcPts val="0"/>
              </a:spcAft>
              <a:defRPr/>
            </a:pPr>
            <a:r>
              <a:rPr lang="it-IT" sz="1800" b="1" dirty="0"/>
              <a:t>Distribuzione</a:t>
            </a:r>
            <a:r>
              <a:rPr lang="it-IT" sz="1800" dirty="0"/>
              <a:t>: articolo inizialmente condiviso su </a:t>
            </a:r>
            <a:r>
              <a:rPr lang="it-IT" sz="1800" dirty="0" err="1"/>
              <a:t>Facebook</a:t>
            </a:r>
            <a:r>
              <a:rPr lang="it-IT" sz="1800" dirty="0"/>
              <a:t> da persone che lavoravano per l'ideatore, motivate da guadagno economico. </a:t>
            </a:r>
          </a:p>
          <a:p>
            <a:pPr lvl="1" fontAlgn="auto">
              <a:spcAft>
                <a:spcPts val="0"/>
              </a:spcAft>
              <a:defRPr/>
            </a:pPr>
            <a:r>
              <a:rPr lang="it-IT" sz="1800" dirty="0"/>
              <a:t>Lo </a:t>
            </a:r>
            <a:r>
              <a:rPr lang="it-IT" sz="1800" i="1" dirty="0" err="1"/>
              <a:t>sharing</a:t>
            </a:r>
            <a:r>
              <a:rPr lang="it-IT" sz="1800" dirty="0"/>
              <a:t> delle altre false informazioni pubblicate dalla rete era </a:t>
            </a:r>
            <a:r>
              <a:rPr lang="it-IT" sz="1800" i="1" dirty="0"/>
              <a:t>soprattutto locale</a:t>
            </a:r>
            <a:r>
              <a:rPr lang="it-IT" sz="1800" dirty="0"/>
              <a:t>; questa news fu invece diffusa soprattutto a gruppi di supporter politici pro-Trump. </a:t>
            </a:r>
            <a:br>
              <a:rPr lang="it-IT" sz="1800" dirty="0"/>
            </a:br>
            <a:endParaRPr lang="it-IT" sz="1800" dirty="0"/>
          </a:p>
          <a:p>
            <a:pPr fontAlgn="auto">
              <a:spcAft>
                <a:spcPts val="0"/>
              </a:spcAft>
              <a:defRPr/>
            </a:pPr>
            <a:r>
              <a:rPr lang="it-IT" sz="1800" b="1" dirty="0"/>
              <a:t>Riproduzione e diffusione</a:t>
            </a:r>
            <a:r>
              <a:rPr lang="it-IT" sz="1800" dirty="0"/>
              <a:t>: la news fu ridistribuita su </a:t>
            </a:r>
            <a:r>
              <a:rPr lang="it-IT" sz="1800" dirty="0" err="1"/>
              <a:t>Facebook</a:t>
            </a:r>
            <a:r>
              <a:rPr lang="it-IT" sz="1800" dirty="0"/>
              <a:t> da privati cittadini supporter di Trump con motivazioni sociali (senso di appartenenza al gruppo), da forze organizzate con un interesse nella vittoria di Trump (</a:t>
            </a:r>
            <a:r>
              <a:rPr lang="it-IT" sz="1800" dirty="0" err="1"/>
              <a:t>trolls</a:t>
            </a:r>
            <a:r>
              <a:rPr lang="it-IT" sz="1800" dirty="0"/>
              <a:t> </a:t>
            </a:r>
            <a:r>
              <a:rPr lang="it-IT" sz="1800" dirty="0" err="1"/>
              <a:t>factories</a:t>
            </a:r>
            <a:r>
              <a:rPr lang="it-IT" sz="1800" dirty="0"/>
              <a:t> in Russia), da supporters di Hillary Clinton come "prova di quanto facilmente i supporters di Trump potessero essere ingannati", e fu ripresa da alcuni media tradizionali. </a:t>
            </a:r>
            <a:br>
              <a:rPr lang="it-IT" sz="1800" dirty="0"/>
            </a:br>
            <a:endParaRPr lang="it-IT" sz="1800" dirty="0"/>
          </a:p>
          <a:p>
            <a:pPr fontAlgn="auto">
              <a:spcAft>
                <a:spcPts val="0"/>
              </a:spcAft>
              <a:defRPr/>
            </a:pPr>
            <a:r>
              <a:rPr lang="it-IT" sz="1800" i="1" dirty="0"/>
              <a:t>La notizia fu commentata da oltre 100.000 utenti e cliccata da oltre 1 milione, facendone il disturbo dell'informazione più di successo di quell'intera campagna elettorale. </a:t>
            </a:r>
            <a:endParaRPr lang="it-IT" sz="1800" dirty="0"/>
          </a:p>
          <a:p>
            <a:pPr marL="0" indent="0" fontAlgn="auto">
              <a:spcAft>
                <a:spcPts val="0"/>
              </a:spcAft>
              <a:buFont typeface="Arial" panose="020B0604020202020204" pitchFamily="34" charset="0"/>
              <a:buNone/>
              <a:defRPr/>
            </a:pPr>
            <a:endParaRPr lang="it-IT"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descr="&quot;&quot;">
            <a:extLst>
              <a:ext uri="{FF2B5EF4-FFF2-40B4-BE49-F238E27FC236}">
                <a16:creationId xmlns:a16="http://schemas.microsoft.com/office/drawing/2014/main" id="{B920DFB0-4F77-6941-BF7E-33B5C111B236}"/>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6B4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3" name="Rectangle 72" descr="&quot;&quot;">
            <a:extLst>
              <a:ext uri="{FF2B5EF4-FFF2-40B4-BE49-F238E27FC236}">
                <a16:creationId xmlns:a16="http://schemas.microsoft.com/office/drawing/2014/main" id="{57838E61-5334-8B45-9A72-8A5EB424D9CC}"/>
              </a:ext>
            </a:extLst>
          </p:cNvPr>
          <p:cNvSpPr>
            <a:spLocks noGrp="1" noRot="1" noChangeAspect="1" noMove="1" noResize="1" noEditPoints="1" noAdjustHandles="1" noChangeArrowheads="1" noChangeShapeType="1" noTextEdit="1"/>
          </p:cNvSpPr>
          <p:nvPr/>
        </p:nvSpPr>
        <p:spPr>
          <a:xfrm>
            <a:off x="476250" y="479425"/>
            <a:ext cx="11239500" cy="5899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196" name="Picture 2">
            <a:extLst>
              <a:ext uri="{FF2B5EF4-FFF2-40B4-BE49-F238E27FC236}">
                <a16:creationId xmlns:a16="http://schemas.microsoft.com/office/drawing/2014/main" id="{7B417790-F4BE-D443-B10B-B1679F2920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25913" y="642938"/>
            <a:ext cx="3940175" cy="5572125"/>
          </a:xfr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7E99F8-22D0-894B-B157-02FE71D48721}"/>
              </a:ext>
            </a:extLst>
          </p:cNvPr>
          <p:cNvPicPr>
            <a:picLocks noChangeAspect="1"/>
          </p:cNvPicPr>
          <p:nvPr/>
        </p:nvPicPr>
        <p:blipFill rotWithShape="1">
          <a:blip r:embed="rId3">
            <a:duotone>
              <a:schemeClr val="bg2">
                <a:shade val="45000"/>
                <a:satMod val="135000"/>
              </a:schemeClr>
              <a:prstClr val="white"/>
            </a:duotone>
          </a:blip>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F8B0141E-09C3-E44C-85CF-DDD54873DD5E}"/>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630" name="Titolo 1">
            <a:extLst>
              <a:ext uri="{FF2B5EF4-FFF2-40B4-BE49-F238E27FC236}">
                <a16:creationId xmlns:a16="http://schemas.microsoft.com/office/drawing/2014/main" id="{69E69182-29E7-2143-9FA3-C0FBCD71E612}"/>
              </a:ext>
            </a:extLst>
          </p:cNvPr>
          <p:cNvSpPr>
            <a:spLocks noGrp="1" noChangeArrowheads="1"/>
          </p:cNvSpPr>
          <p:nvPr>
            <p:ph type="title"/>
          </p:nvPr>
        </p:nvSpPr>
        <p:spPr/>
        <p:txBody>
          <a:bodyPr/>
          <a:lstStyle/>
          <a:p>
            <a:r>
              <a:rPr lang="it-IT" altLang="it-IT" b="1"/>
              <a:t>Agenti ufficiali</a:t>
            </a:r>
            <a:endParaRPr lang="it-IT" altLang="it-IT"/>
          </a:p>
        </p:txBody>
      </p:sp>
      <p:graphicFrame>
        <p:nvGraphicFramePr>
          <p:cNvPr id="5" name="Segnaposto contenuto 2">
            <a:extLst>
              <a:ext uri="{FF2B5EF4-FFF2-40B4-BE49-F238E27FC236}">
                <a16:creationId xmlns:a16="http://schemas.microsoft.com/office/drawing/2014/main" id="{302EAC3D-EA51-6C42-88B1-A3E9A91B85FD}"/>
              </a:ext>
            </a:extLst>
          </p:cNvPr>
          <p:cNvGraphicFramePr>
            <a:graphicFrameLocks noGrp="1"/>
          </p:cNvGraphicFramePr>
          <p:nvPr>
            <p:ph idx="1"/>
            <p:extLst>
              <p:ext uri="{D42A27DB-BD31-4B8C-83A1-F6EECF244321}">
                <p14:modId xmlns:p14="http://schemas.microsoft.com/office/powerpoint/2010/main" val="21022273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descr="&quot;&quot;">
            <a:extLst>
              <a:ext uri="{FF2B5EF4-FFF2-40B4-BE49-F238E27FC236}">
                <a16:creationId xmlns:a16="http://schemas.microsoft.com/office/drawing/2014/main" id="{F49C7840-9ADA-EA4C-AF14-484F1F2152A9}"/>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descr="&quot;&quot;">
            <a:extLst>
              <a:ext uri="{FF2B5EF4-FFF2-40B4-BE49-F238E27FC236}">
                <a16:creationId xmlns:a16="http://schemas.microsoft.com/office/drawing/2014/main" id="{5FAAA7A8-F531-F140-B198-4CFC967935DF}"/>
              </a:ext>
            </a:extLst>
          </p:cNvPr>
          <p:cNvSpPr>
            <a:spLocks noGrp="1" noRot="1" noChangeAspect="1" noMove="1" noResize="1" noEditPoints="1" noAdjustHandles="1" noChangeArrowheads="1" noChangeShapeType="1" noTextEdit="1"/>
          </p:cNvSpPr>
          <p:nvPr/>
        </p:nvSpPr>
        <p:spPr>
          <a:xfrm flipH="1">
            <a:off x="0" y="0"/>
            <a:ext cx="12192000" cy="157638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DD47742B-A7D1-514E-A6A7-4578945342B3}"/>
              </a:ext>
            </a:extLst>
          </p:cNvPr>
          <p:cNvSpPr>
            <a:spLocks noGrp="1" noRot="1" noChangeAspect="1" noMove="1" noResize="1" noEditPoints="1" noAdjustHandles="1" noChangeArrowheads="1" noChangeShapeType="1" noTextEdit="1"/>
          </p:cNvSpPr>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6B3D61C4-EA1C-4247-95FE-DFFCFEB9D484}"/>
              </a:ext>
            </a:extLst>
          </p:cNvPr>
          <p:cNvSpPr>
            <a:spLocks noGrp="1" noRot="1" noChangeAspect="1" noMove="1" noResize="1" noEditPoints="1" noAdjustHandles="1" noChangeArrowheads="1" noChangeShapeType="1" noTextEdit="1"/>
          </p:cNvSpPr>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658" name="Titolo 1">
            <a:extLst>
              <a:ext uri="{FF2B5EF4-FFF2-40B4-BE49-F238E27FC236}">
                <a16:creationId xmlns:a16="http://schemas.microsoft.com/office/drawing/2014/main" id="{10BAF441-C168-2B4A-BDE5-8853754D3984}"/>
              </a:ext>
            </a:extLst>
          </p:cNvPr>
          <p:cNvSpPr>
            <a:spLocks noGrp="1" noChangeArrowheads="1"/>
          </p:cNvSpPr>
          <p:nvPr>
            <p:ph type="title"/>
          </p:nvPr>
        </p:nvSpPr>
        <p:spPr>
          <a:xfrm>
            <a:off x="1371600" y="349250"/>
            <a:ext cx="10044113" cy="877888"/>
          </a:xfrm>
        </p:spPr>
        <p:txBody>
          <a:bodyPr/>
          <a:lstStyle/>
          <a:p>
            <a:r>
              <a:rPr lang="it-IT" altLang="it-IT" sz="4000" b="1">
                <a:solidFill>
                  <a:srgbClr val="FFFFFF"/>
                </a:solidFill>
              </a:rPr>
              <a:t>Motivazioni degli agenti</a:t>
            </a:r>
            <a:endParaRPr lang="it-IT" altLang="it-IT" sz="4000">
              <a:solidFill>
                <a:srgbClr val="FFFFFF"/>
              </a:solidFill>
            </a:endParaRPr>
          </a:p>
        </p:txBody>
      </p:sp>
      <p:graphicFrame>
        <p:nvGraphicFramePr>
          <p:cNvPr id="5" name="Segnaposto contenuto 2">
            <a:extLst>
              <a:ext uri="{FF2B5EF4-FFF2-40B4-BE49-F238E27FC236}">
                <a16:creationId xmlns:a16="http://schemas.microsoft.com/office/drawing/2014/main" id="{2CAE702F-006D-674D-A0A5-68825E552409}"/>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descr="&quot;&quot;">
            <a:extLst>
              <a:ext uri="{FF2B5EF4-FFF2-40B4-BE49-F238E27FC236}">
                <a16:creationId xmlns:a16="http://schemas.microsoft.com/office/drawing/2014/main" id="{956D86E1-2DC6-6D4C-8096-4B30614AAF26}"/>
              </a:ext>
            </a:extLst>
          </p:cNvPr>
          <p:cNvSpPr>
            <a:spLocks noGrp="1" noRot="1" noChangeAspect="1" noMove="1" noResize="1" noEditPoints="1" noAdjustHandles="1" noChangeArrowheads="1" noChangeShapeType="1" noTextEdit="1"/>
          </p:cNvSpPr>
          <p:nvPr/>
        </p:nvSpPr>
        <p:spPr>
          <a:xfrm>
            <a:off x="466725" y="447675"/>
            <a:ext cx="3414713" cy="380206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8675" name="Titolo 1">
            <a:extLst>
              <a:ext uri="{FF2B5EF4-FFF2-40B4-BE49-F238E27FC236}">
                <a16:creationId xmlns:a16="http://schemas.microsoft.com/office/drawing/2014/main" id="{A8288ADD-67A9-FE4E-9988-DE91F70CB3E5}"/>
              </a:ext>
            </a:extLst>
          </p:cNvPr>
          <p:cNvSpPr>
            <a:spLocks noGrp="1" noChangeArrowheads="1"/>
          </p:cNvSpPr>
          <p:nvPr>
            <p:ph type="title"/>
          </p:nvPr>
        </p:nvSpPr>
        <p:spPr>
          <a:xfrm>
            <a:off x="777875" y="731838"/>
            <a:ext cx="2844800" cy="3236912"/>
          </a:xfrm>
        </p:spPr>
        <p:txBody>
          <a:bodyPr/>
          <a:lstStyle/>
          <a:p>
            <a:r>
              <a:rPr lang="it-IT" altLang="it-IT" sz="3800">
                <a:solidFill>
                  <a:srgbClr val="FFFFFF"/>
                </a:solidFill>
              </a:rPr>
              <a:t>Motivazione finanziaria</a:t>
            </a:r>
          </a:p>
        </p:txBody>
      </p:sp>
      <p:sp>
        <p:nvSpPr>
          <p:cNvPr id="10" name="Rectangle 9" descr="&quot;&quot;">
            <a:extLst>
              <a:ext uri="{FF2B5EF4-FFF2-40B4-BE49-F238E27FC236}">
                <a16:creationId xmlns:a16="http://schemas.microsoft.com/office/drawing/2014/main" id="{31D1C938-F197-7248-8917-B4AB046C2963}"/>
              </a:ext>
            </a:extLst>
          </p:cNvPr>
          <p:cNvSpPr>
            <a:spLocks noGrp="1" noRot="1" noChangeAspect="1" noMove="1" noResize="1" noEditPoints="1" noAdjustHandles="1" noChangeArrowheads="1" noChangeShapeType="1" noTextEdit="1"/>
          </p:cNvSpPr>
          <p:nvPr/>
        </p:nvSpPr>
        <p:spPr>
          <a:xfrm>
            <a:off x="466725" y="4419600"/>
            <a:ext cx="3414713" cy="1979613"/>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2" name="Rectangle 11" descr="&quot;&quot;">
            <a:extLst>
              <a:ext uri="{FF2B5EF4-FFF2-40B4-BE49-F238E27FC236}">
                <a16:creationId xmlns:a16="http://schemas.microsoft.com/office/drawing/2014/main" id="{9725382A-187A-9040-8227-C11C56EE0F2D}"/>
              </a:ext>
            </a:extLst>
          </p:cNvPr>
          <p:cNvSpPr>
            <a:spLocks noGrp="1" noRot="1" noChangeAspect="1" noMove="1" noResize="1" noEditPoints="1" noAdjustHandles="1" noChangeArrowheads="1" noChangeShapeType="1" noTextEdit="1"/>
          </p:cNvSpPr>
          <p:nvPr/>
        </p:nvSpPr>
        <p:spPr>
          <a:xfrm>
            <a:off x="4044950" y="447675"/>
            <a:ext cx="7688263" cy="59531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678" name="Segnaposto contenuto 2">
            <a:extLst>
              <a:ext uri="{FF2B5EF4-FFF2-40B4-BE49-F238E27FC236}">
                <a16:creationId xmlns:a16="http://schemas.microsoft.com/office/drawing/2014/main" id="{27DF3BA7-EE9F-4046-8BD8-E1A193E3405F}"/>
              </a:ext>
            </a:extLst>
          </p:cNvPr>
          <p:cNvSpPr>
            <a:spLocks noGrp="1" noChangeArrowheads="1"/>
          </p:cNvSpPr>
          <p:nvPr>
            <p:ph idx="1"/>
          </p:nvPr>
        </p:nvSpPr>
        <p:spPr>
          <a:xfrm>
            <a:off x="4379913" y="687388"/>
            <a:ext cx="7037387" cy="5475287"/>
          </a:xfrm>
        </p:spPr>
        <p:txBody>
          <a:bodyPr anchor="ctr"/>
          <a:lstStyle/>
          <a:p>
            <a:r>
              <a:rPr lang="it-IT" altLang="it-IT" sz="2000" b="1" i="1" dirty="0"/>
              <a:t>Non importa che il messaggio sia creduto: basta che sia cliccato</a:t>
            </a:r>
          </a:p>
          <a:p>
            <a:r>
              <a:rPr lang="it-IT" altLang="it-IT" sz="2000" dirty="0"/>
              <a:t>è la motivazione </a:t>
            </a:r>
            <a:r>
              <a:rPr lang="it-IT" altLang="it-IT" sz="2000" b="1" dirty="0"/>
              <a:t>più frequente</a:t>
            </a:r>
            <a:r>
              <a:rPr lang="it-IT" altLang="it-IT" sz="2000" dirty="0"/>
              <a:t> per la maggior parte degli agenti non ufficiali (singoli individui, piccoli gruppi, aziende) di disinformazione o </a:t>
            </a:r>
            <a:r>
              <a:rPr lang="it-IT" altLang="it-IT" sz="2000" dirty="0" err="1"/>
              <a:t>misinformazione</a:t>
            </a:r>
            <a:r>
              <a:rPr lang="it-IT" altLang="it-IT" sz="2000" dirty="0"/>
              <a:t>. I siti web che diffondono informazione inquinata fanno soldi attraverso la </a:t>
            </a:r>
            <a:r>
              <a:rPr lang="it-IT" altLang="it-IT" sz="2000" b="1" dirty="0"/>
              <a:t>pubblicità</a:t>
            </a:r>
            <a:r>
              <a:rPr lang="it-IT" altLang="it-IT" sz="2000" dirty="0"/>
              <a:t>. </a:t>
            </a:r>
          </a:p>
          <a:p>
            <a:r>
              <a:rPr lang="it-IT" altLang="it-IT" sz="2000" dirty="0"/>
              <a:t>Più un sito o un contenuto attira l'attenzione, si diffonde, ed è cliccato, più genera profitto.</a:t>
            </a:r>
          </a:p>
          <a:p>
            <a:r>
              <a:rPr lang="it-IT" altLang="it-IT" sz="2000" dirty="0"/>
              <a:t>Le aziende investono in pubblicità via internet, perché la sinergia tra il grandissimo numero di utenti che le riceve, e la loro </a:t>
            </a:r>
            <a:r>
              <a:rPr lang="it-IT" altLang="it-IT" sz="2000" dirty="0" err="1"/>
              <a:t>profilazione</a:t>
            </a:r>
            <a:r>
              <a:rPr lang="it-IT" altLang="it-IT" sz="2000" dirty="0"/>
              <a:t>, fa sì che l'investimento sia quasi sempre in attivo.</a:t>
            </a:r>
          </a:p>
          <a:p>
            <a:r>
              <a:rPr lang="it-IT" altLang="it-IT" sz="2000" dirty="0"/>
              <a:t>Ai clienti del mercato pubblicitario internet non importa che il loro messaggio si diffonda tramite siti che disturbano la correttezza dell'informazione, o siti «seri»</a:t>
            </a:r>
          </a:p>
          <a:p>
            <a:pPr lvl="1"/>
            <a:r>
              <a:rPr lang="it-IT" altLang="it-IT" sz="2000" dirty="0"/>
              <a:t>importa solo che il messaggio </a:t>
            </a:r>
            <a:r>
              <a:rPr lang="it-IT" altLang="it-IT" sz="2000" b="1" dirty="0"/>
              <a:t>si diffonda</a:t>
            </a:r>
            <a:r>
              <a:rPr lang="it-IT" altLang="it-IT" sz="2000"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descr="&quot;&quot;">
            <a:extLst>
              <a:ext uri="{FF2B5EF4-FFF2-40B4-BE49-F238E27FC236}">
                <a16:creationId xmlns:a16="http://schemas.microsoft.com/office/drawing/2014/main" id="{2BBCAB19-BF18-9344-93EA-C6304AF2B723}"/>
              </a:ext>
            </a:extLst>
          </p:cNvPr>
          <p:cNvSpPr>
            <a:spLocks noGrp="1" noRot="1" noChangeAspect="1" noMove="1" noResize="1" noEditPoints="1" noAdjustHandles="1" noChangeArrowheads="1" noChangeShapeType="1" noTextEdit="1"/>
          </p:cNvSpPr>
          <p:nvPr/>
        </p:nvSpPr>
        <p:spPr>
          <a:xfrm>
            <a:off x="466725" y="447675"/>
            <a:ext cx="3414713" cy="380206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9699" name="Titolo 1">
            <a:extLst>
              <a:ext uri="{FF2B5EF4-FFF2-40B4-BE49-F238E27FC236}">
                <a16:creationId xmlns:a16="http://schemas.microsoft.com/office/drawing/2014/main" id="{32EC1FF7-4CD2-7946-84A1-006C164F7FE9}"/>
              </a:ext>
            </a:extLst>
          </p:cNvPr>
          <p:cNvSpPr>
            <a:spLocks noGrp="1" noChangeArrowheads="1"/>
          </p:cNvSpPr>
          <p:nvPr>
            <p:ph type="title"/>
          </p:nvPr>
        </p:nvSpPr>
        <p:spPr>
          <a:xfrm>
            <a:off x="777875" y="731838"/>
            <a:ext cx="2844800" cy="3236912"/>
          </a:xfrm>
        </p:spPr>
        <p:txBody>
          <a:bodyPr/>
          <a:lstStyle/>
          <a:p>
            <a:r>
              <a:rPr lang="it-IT" altLang="it-IT" sz="3800">
                <a:solidFill>
                  <a:srgbClr val="FFFFFF"/>
                </a:solidFill>
              </a:rPr>
              <a:t>Motivazione politica</a:t>
            </a:r>
          </a:p>
        </p:txBody>
      </p:sp>
      <p:sp>
        <p:nvSpPr>
          <p:cNvPr id="10" name="Rectangle 9" descr="&quot;&quot;">
            <a:extLst>
              <a:ext uri="{FF2B5EF4-FFF2-40B4-BE49-F238E27FC236}">
                <a16:creationId xmlns:a16="http://schemas.microsoft.com/office/drawing/2014/main" id="{5A75FEB0-0D83-D744-B61F-4ABD67691628}"/>
              </a:ext>
            </a:extLst>
          </p:cNvPr>
          <p:cNvSpPr>
            <a:spLocks noGrp="1" noRot="1" noChangeAspect="1" noMove="1" noResize="1" noEditPoints="1" noAdjustHandles="1" noChangeArrowheads="1" noChangeShapeType="1" noTextEdit="1"/>
          </p:cNvSpPr>
          <p:nvPr/>
        </p:nvSpPr>
        <p:spPr>
          <a:xfrm>
            <a:off x="466725" y="4419600"/>
            <a:ext cx="3414713" cy="1979613"/>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2" name="Rectangle 11" descr="&quot;&quot;">
            <a:extLst>
              <a:ext uri="{FF2B5EF4-FFF2-40B4-BE49-F238E27FC236}">
                <a16:creationId xmlns:a16="http://schemas.microsoft.com/office/drawing/2014/main" id="{A5ECD522-CEBE-D340-AA37-CA74AB9704EF}"/>
              </a:ext>
            </a:extLst>
          </p:cNvPr>
          <p:cNvSpPr>
            <a:spLocks noGrp="1" noRot="1" noChangeAspect="1" noMove="1" noResize="1" noEditPoints="1" noAdjustHandles="1" noChangeArrowheads="1" noChangeShapeType="1" noTextEdit="1"/>
          </p:cNvSpPr>
          <p:nvPr/>
        </p:nvSpPr>
        <p:spPr>
          <a:xfrm>
            <a:off x="4044950" y="447675"/>
            <a:ext cx="7688263" cy="59531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702" name="Segnaposto contenuto 2">
            <a:extLst>
              <a:ext uri="{FF2B5EF4-FFF2-40B4-BE49-F238E27FC236}">
                <a16:creationId xmlns:a16="http://schemas.microsoft.com/office/drawing/2014/main" id="{833FA614-6657-804A-B31C-43FD49BBEFB0}"/>
              </a:ext>
            </a:extLst>
          </p:cNvPr>
          <p:cNvSpPr>
            <a:spLocks noGrp="1" noChangeArrowheads="1"/>
          </p:cNvSpPr>
          <p:nvPr>
            <p:ph idx="1"/>
          </p:nvPr>
        </p:nvSpPr>
        <p:spPr>
          <a:xfrm>
            <a:off x="4379913" y="687388"/>
            <a:ext cx="7037387" cy="5475287"/>
          </a:xfrm>
        </p:spPr>
        <p:txBody>
          <a:bodyPr anchor="ctr"/>
          <a:lstStyle/>
          <a:p>
            <a:r>
              <a:rPr lang="it-IT" altLang="it-IT" sz="1600" dirty="0"/>
              <a:t>è la motivazione più frequente per la maggior parte degli agenti ufficiali</a:t>
            </a:r>
          </a:p>
          <a:p>
            <a:r>
              <a:rPr lang="it-IT" altLang="it-IT" sz="1600" dirty="0"/>
              <a:t>ottenere supporto, e toglierne all'avversario, per vincere un voto</a:t>
            </a:r>
          </a:p>
          <a:p>
            <a:pPr lvl="1"/>
            <a:r>
              <a:rPr lang="it-IT" altLang="it-IT" sz="1600" dirty="0"/>
              <a:t>obiettivi «a breve termine» (es: </a:t>
            </a:r>
            <a:r>
              <a:rPr lang="it-IT" altLang="it-IT" sz="1600" dirty="0" err="1"/>
              <a:t>brexit</a:t>
            </a:r>
            <a:r>
              <a:rPr lang="it-IT" altLang="it-IT" sz="1600" dirty="0"/>
              <a:t>; presidenziali USA 2016; presidenziale FR 2017)</a:t>
            </a:r>
          </a:p>
          <a:p>
            <a:r>
              <a:rPr lang="it-IT" altLang="it-IT" sz="1600" dirty="0"/>
              <a:t>bombardare il pubblico di informazioni contraddittorie per indurre un senso di </a:t>
            </a:r>
            <a:r>
              <a:rPr lang="it-IT" altLang="it-IT" sz="1600" b="1" dirty="0"/>
              <a:t>confusione</a:t>
            </a:r>
            <a:r>
              <a:rPr lang="it-IT" altLang="it-IT" sz="1600" dirty="0"/>
              <a:t>, e minare la fiducia verso l'informazione in generale</a:t>
            </a:r>
          </a:p>
          <a:p>
            <a:pPr lvl="1"/>
            <a:r>
              <a:rPr lang="it-IT" altLang="it-IT" sz="1600" dirty="0"/>
              <a:t>obiettivo «a lungo termine» (es: molte campagne russe)</a:t>
            </a:r>
          </a:p>
          <a:p>
            <a:r>
              <a:rPr lang="it-IT" altLang="it-IT" sz="1600" b="1" dirty="0"/>
              <a:t>polarizzare</a:t>
            </a:r>
            <a:r>
              <a:rPr lang="it-IT" altLang="it-IT" sz="1600" dirty="0"/>
              <a:t> gruppi di opinione in posizioni conflittuali per estendere la propria influenza geopolitica in preparazione di un conflitto reale</a:t>
            </a:r>
          </a:p>
          <a:p>
            <a:pPr lvl="1"/>
            <a:r>
              <a:rPr lang="it-IT" altLang="it-IT" sz="1600" dirty="0"/>
              <a:t>obiettivo «a medio termine» (es: degenerazione delle primavere arabe, diffusione dell'ISIS, occupazione della Crimea, guerra civile nel </a:t>
            </a:r>
            <a:r>
              <a:rPr lang="it-IT" altLang="it-IT" sz="1600" dirty="0" err="1"/>
              <a:t>Donbass</a:t>
            </a:r>
            <a:r>
              <a:rPr lang="it-IT" altLang="it-IT" sz="1600" dirty="0"/>
              <a:t>)</a:t>
            </a:r>
          </a:p>
          <a:p>
            <a:r>
              <a:rPr lang="it-IT" altLang="it-IT" sz="1600" b="1" dirty="0"/>
              <a:t>minare l'integrità </a:t>
            </a:r>
            <a:r>
              <a:rPr lang="it-IT" altLang="it-IT" sz="1600" dirty="0"/>
              <a:t>di aggregazioni politiche obiettivo «a lungo termine»; (es: movimenti </a:t>
            </a:r>
            <a:r>
              <a:rPr lang="it-IT" altLang="it-IT" sz="1600" i="1" dirty="0"/>
              <a:t>pro-</a:t>
            </a:r>
            <a:r>
              <a:rPr lang="it-IT" altLang="it-IT" sz="1600" i="1" dirty="0" err="1"/>
              <a:t>leave</a:t>
            </a:r>
            <a:r>
              <a:rPr lang="it-IT" altLang="it-IT" sz="1600" i="1" dirty="0"/>
              <a:t> nei </a:t>
            </a:r>
            <a:r>
              <a:rPr lang="it-IT" altLang="it-IT" sz="1600" dirty="0"/>
              <a:t>paesi europei, basati su forti campagne di disinformazione sovvenzionate sia da est, sia da ovest, riguardo alle realtà  economiche e politiche dell'Unione Europea; tentativi interni ed esterni di sobillare una nuova guerra civile negli US)</a:t>
            </a:r>
          </a:p>
          <a:p>
            <a:r>
              <a:rPr lang="it-IT" altLang="it-IT" sz="1600" dirty="0"/>
              <a:t>focalizzare il pubblico interno su una pioggia di notizie fabbricate, o fuorvianti, per </a:t>
            </a:r>
            <a:r>
              <a:rPr lang="it-IT" altLang="it-IT" sz="1600" b="1" dirty="0"/>
              <a:t>distrarne l'attenzione </a:t>
            </a:r>
            <a:r>
              <a:rPr lang="it-IT" altLang="it-IT" sz="1600" dirty="0"/>
              <a:t>da alcuni temi genuini.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descr="&quot;&quot;">
            <a:extLst>
              <a:ext uri="{FF2B5EF4-FFF2-40B4-BE49-F238E27FC236}">
                <a16:creationId xmlns:a16="http://schemas.microsoft.com/office/drawing/2014/main" id="{3E62864E-FFA1-324E-B372-3EDEFB27569F}"/>
              </a:ext>
            </a:extLst>
          </p:cNvPr>
          <p:cNvSpPr>
            <a:spLocks noGrp="1" noRot="1" noChangeAspect="1" noMove="1" noResize="1" noEditPoints="1" noAdjustHandles="1" noChangeArrowheads="1" noChangeShapeType="1" noTextEdit="1"/>
          </p:cNvSpPr>
          <p:nvPr/>
        </p:nvSpPr>
        <p:spPr>
          <a:xfrm>
            <a:off x="466725" y="447675"/>
            <a:ext cx="3414713" cy="380206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30723" name="Titolo 1">
            <a:extLst>
              <a:ext uri="{FF2B5EF4-FFF2-40B4-BE49-F238E27FC236}">
                <a16:creationId xmlns:a16="http://schemas.microsoft.com/office/drawing/2014/main" id="{B03E788A-DC58-EB4C-9D3A-E0826E074549}"/>
              </a:ext>
            </a:extLst>
          </p:cNvPr>
          <p:cNvSpPr>
            <a:spLocks noGrp="1" noChangeArrowheads="1"/>
          </p:cNvSpPr>
          <p:nvPr>
            <p:ph type="title"/>
          </p:nvPr>
        </p:nvSpPr>
        <p:spPr>
          <a:xfrm>
            <a:off x="777875" y="731838"/>
            <a:ext cx="2844800" cy="3236912"/>
          </a:xfrm>
        </p:spPr>
        <p:txBody>
          <a:bodyPr/>
          <a:lstStyle/>
          <a:p>
            <a:r>
              <a:rPr lang="it-IT" altLang="it-IT" sz="2700">
                <a:solidFill>
                  <a:srgbClr val="FFFFFF"/>
                </a:solidFill>
              </a:rPr>
              <a:t>Motivazione sociale/psicologica</a:t>
            </a:r>
          </a:p>
        </p:txBody>
      </p:sp>
      <p:sp>
        <p:nvSpPr>
          <p:cNvPr id="10" name="Rectangle 9" descr="&quot;&quot;">
            <a:extLst>
              <a:ext uri="{FF2B5EF4-FFF2-40B4-BE49-F238E27FC236}">
                <a16:creationId xmlns:a16="http://schemas.microsoft.com/office/drawing/2014/main" id="{E46FDA8F-731E-8B4E-A96D-3803AC183641}"/>
              </a:ext>
            </a:extLst>
          </p:cNvPr>
          <p:cNvSpPr>
            <a:spLocks noGrp="1" noRot="1" noChangeAspect="1" noMove="1" noResize="1" noEditPoints="1" noAdjustHandles="1" noChangeArrowheads="1" noChangeShapeType="1" noTextEdit="1"/>
          </p:cNvSpPr>
          <p:nvPr/>
        </p:nvSpPr>
        <p:spPr>
          <a:xfrm>
            <a:off x="466725" y="4419600"/>
            <a:ext cx="3414713" cy="1979613"/>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2" name="Rectangle 11" descr="&quot;&quot;">
            <a:extLst>
              <a:ext uri="{FF2B5EF4-FFF2-40B4-BE49-F238E27FC236}">
                <a16:creationId xmlns:a16="http://schemas.microsoft.com/office/drawing/2014/main" id="{1F352CA9-3739-AA49-90B3-1896755266FB}"/>
              </a:ext>
            </a:extLst>
          </p:cNvPr>
          <p:cNvSpPr>
            <a:spLocks noGrp="1" noRot="1" noChangeAspect="1" noMove="1" noResize="1" noEditPoints="1" noAdjustHandles="1" noChangeArrowheads="1" noChangeShapeType="1" noTextEdit="1"/>
          </p:cNvSpPr>
          <p:nvPr/>
        </p:nvSpPr>
        <p:spPr>
          <a:xfrm>
            <a:off x="4044950" y="447675"/>
            <a:ext cx="7688263" cy="59531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26" name="Segnaposto contenuto 2">
            <a:extLst>
              <a:ext uri="{FF2B5EF4-FFF2-40B4-BE49-F238E27FC236}">
                <a16:creationId xmlns:a16="http://schemas.microsoft.com/office/drawing/2014/main" id="{0E8B6E68-E593-BE49-9480-E7AF866B9C6E}"/>
              </a:ext>
            </a:extLst>
          </p:cNvPr>
          <p:cNvSpPr>
            <a:spLocks noGrp="1" noChangeArrowheads="1"/>
          </p:cNvSpPr>
          <p:nvPr>
            <p:ph idx="1"/>
          </p:nvPr>
        </p:nvSpPr>
        <p:spPr>
          <a:xfrm>
            <a:off x="4379913" y="687388"/>
            <a:ext cx="7037387" cy="5475287"/>
          </a:xfrm>
        </p:spPr>
        <p:txBody>
          <a:bodyPr anchor="ctr"/>
          <a:lstStyle/>
          <a:p>
            <a:r>
              <a:rPr lang="it-IT" altLang="it-IT" sz="1800"/>
              <a:t>per gli agenti non ufficiali di disturbi dell'informazione, quella sociale e/o psicologica è la</a:t>
            </a:r>
            <a:r>
              <a:rPr lang="it-IT" altLang="it-IT" sz="1800" i="1"/>
              <a:t> seconda motivazione</a:t>
            </a:r>
            <a:r>
              <a:rPr lang="it-IT" altLang="it-IT" sz="1800"/>
              <a:t> dopo quella finanziaria. </a:t>
            </a:r>
          </a:p>
          <a:p>
            <a:r>
              <a:rPr lang="it-IT" altLang="it-IT" sz="1800"/>
              <a:t>appartenenza a un gruppo, e il rinforzo sociale da parte di altri membri del gruppo ("likes" e "followers"). </a:t>
            </a:r>
          </a:p>
          <a:p>
            <a:r>
              <a:rPr lang="it-IT" altLang="it-IT" sz="1800"/>
              <a:t>Quando gruppi non ufficiali diffondono informazione disturbata apparentemente a scopo politico, ma senza aver legami diretti con un partito o personaggio politico, lo fanno per "</a:t>
            </a:r>
            <a:r>
              <a:rPr lang="it-IT" altLang="it-IT" sz="1800" b="1"/>
              <a:t>senso di appartenenza a una tribù</a:t>
            </a:r>
            <a:r>
              <a:rPr lang="it-IT" altLang="it-IT" sz="1800"/>
              <a:t>". </a:t>
            </a:r>
          </a:p>
          <a:p>
            <a:r>
              <a:rPr lang="it-IT" altLang="it-IT" sz="1800"/>
              <a:t>Quando un singolo utente diffonde ai suoi contatti una foto o una notizia che SA essere falsa o truccata, lo fa per ottenere la loro approvazione "divertendoli":altra motivazione sociale. </a:t>
            </a:r>
          </a:p>
          <a:p>
            <a:r>
              <a:rPr lang="it-IT" altLang="it-IT" sz="1800"/>
              <a:t>A questi si aggiungono aspetti più intimamente psicologici</a:t>
            </a:r>
          </a:p>
          <a:p>
            <a:pPr lvl="1"/>
            <a:r>
              <a:rPr lang="it-IT" altLang="it-IT" sz="1800"/>
              <a:t>sono noti casi di informazioni fabbricate al 100%, diffusesi viralmente - e credute vere da molta gente -  che, in origine, erano state prodotte e lanciate da un singolo individuo o come "burla" o per "vedere quanto è credulona la gente"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descr="&quot;&quot;">
            <a:extLst>
              <a:ext uri="{FF2B5EF4-FFF2-40B4-BE49-F238E27FC236}">
                <a16:creationId xmlns:a16="http://schemas.microsoft.com/office/drawing/2014/main" id="{D43B11F5-8AF3-FD40-A55A-FF93EBEFD4C8}"/>
              </a:ext>
            </a:extLst>
          </p:cNvPr>
          <p:cNvSpPr>
            <a:spLocks noGrp="1" noRot="1" noChangeAspect="1" noMove="1" noResize="1" noEditPoints="1" noAdjustHandles="1" noChangeArrowheads="1" noChangeShapeType="1" noTextEdit="1"/>
          </p:cNvSpPr>
          <p:nvPr/>
        </p:nvSpPr>
        <p:spPr bwMode="ltGray">
          <a:xfrm>
            <a:off x="396875" y="280988"/>
            <a:ext cx="11439525" cy="184308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747" name="Titolo 1">
            <a:extLst>
              <a:ext uri="{FF2B5EF4-FFF2-40B4-BE49-F238E27FC236}">
                <a16:creationId xmlns:a16="http://schemas.microsoft.com/office/drawing/2014/main" id="{86AD3375-2AF1-A14A-8164-0A4DADA5DDE5}"/>
              </a:ext>
            </a:extLst>
          </p:cNvPr>
          <p:cNvSpPr>
            <a:spLocks noGrp="1" noChangeArrowheads="1"/>
          </p:cNvSpPr>
          <p:nvPr>
            <p:ph type="title"/>
          </p:nvPr>
        </p:nvSpPr>
        <p:spPr>
          <a:xfrm>
            <a:off x="546100" y="433388"/>
            <a:ext cx="11139488" cy="930275"/>
          </a:xfrm>
        </p:spPr>
        <p:txBody>
          <a:bodyPr anchor="b"/>
          <a:lstStyle/>
          <a:p>
            <a:pPr algn="ctr"/>
            <a:r>
              <a:rPr lang="en-US" altLang="it-IT" sz="5400">
                <a:solidFill>
                  <a:srgbClr val="FFFFFF"/>
                </a:solidFill>
              </a:rPr>
              <a:t>Ricette per ottenere molti click</a:t>
            </a:r>
          </a:p>
        </p:txBody>
      </p:sp>
      <p:cxnSp>
        <p:nvCxnSpPr>
          <p:cNvPr id="14" name="Straight Connector 13" descr="&quot;&quot;">
            <a:extLst>
              <a:ext uri="{FF2B5EF4-FFF2-40B4-BE49-F238E27FC236}">
                <a16:creationId xmlns:a16="http://schemas.microsoft.com/office/drawing/2014/main" id="{C858DAF2-18D9-A44F-930D-F61B0E6929F4}"/>
              </a:ext>
            </a:extLst>
          </p:cNvPr>
          <p:cNvCxnSpPr>
            <a:cxnSpLocks noGrp="1" noRot="1" noChangeAspect="1" noMove="1" noResize="1" noEditPoints="1" noAdjustHandles="1" noChangeArrowheads="1" noChangeShapeType="1"/>
          </p:cNvCxnSpPr>
          <p:nvPr/>
        </p:nvCxnSpPr>
        <p:spPr>
          <a:xfrm>
            <a:off x="2230438" y="1522413"/>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1749" name="Immagine 6" descr="Immagine che contiene testo, persona, quotidiano, tuta&#10;&#10;Descrizione generata automaticamente">
            <a:extLst>
              <a:ext uri="{FF2B5EF4-FFF2-40B4-BE49-F238E27FC236}">
                <a16:creationId xmlns:a16="http://schemas.microsoft.com/office/drawing/2014/main" id="{9F31809D-4A6A-F746-9179-AA0E573CA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2427288"/>
            <a:ext cx="491966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descr="&quot;&quot;">
            <a:extLst>
              <a:ext uri="{FF2B5EF4-FFF2-40B4-BE49-F238E27FC236}">
                <a16:creationId xmlns:a16="http://schemas.microsoft.com/office/drawing/2014/main" id="{512350D9-8C82-344B-86D8-AD7185A6F911}"/>
              </a:ext>
            </a:extLst>
          </p:cNvPr>
          <p:cNvCxnSpPr>
            <a:cxnSpLocks noGrp="1" noRot="1" noChangeAspect="1" noMove="1" noResize="1" noEditPoints="1" noAdjustHandles="1" noChangeArrowheads="1" noChangeShapeType="1"/>
          </p:cNvCxnSpPr>
          <p:nvPr/>
        </p:nvCxnSpPr>
        <p:spPr>
          <a:xfrm>
            <a:off x="6116638" y="2597150"/>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1751" name="Segnaposto contenuto 4" descr="Immagine che contiene testo, persona, portatile, screenshot&#10;&#10;Descrizione generata automaticamente">
            <a:extLst>
              <a:ext uri="{FF2B5EF4-FFF2-40B4-BE49-F238E27FC236}">
                <a16:creationId xmlns:a16="http://schemas.microsoft.com/office/drawing/2014/main" id="{43D81D69-4447-654C-A05F-AC1CA8FEB2A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445250" y="2905125"/>
            <a:ext cx="5456238" cy="30416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olo 1">
            <a:extLst>
              <a:ext uri="{FF2B5EF4-FFF2-40B4-BE49-F238E27FC236}">
                <a16:creationId xmlns:a16="http://schemas.microsoft.com/office/drawing/2014/main" id="{C5A89FE0-347F-4B41-A8DC-A834A1A2006E}"/>
              </a:ext>
            </a:extLst>
          </p:cNvPr>
          <p:cNvSpPr>
            <a:spLocks noGrp="1" noChangeArrowheads="1"/>
          </p:cNvSpPr>
          <p:nvPr>
            <p:ph type="title"/>
          </p:nvPr>
        </p:nvSpPr>
        <p:spPr/>
        <p:txBody>
          <a:bodyPr/>
          <a:lstStyle/>
          <a:p>
            <a:r>
              <a:rPr lang="it-IT" altLang="it-IT"/>
              <a:t>Quanto in fretta si diffondono?</a:t>
            </a:r>
          </a:p>
        </p:txBody>
      </p:sp>
      <p:pic>
        <p:nvPicPr>
          <p:cNvPr id="4098" name="Immagine 6">
            <a:extLst>
              <a:ext uri="{FF2B5EF4-FFF2-40B4-BE49-F238E27FC236}">
                <a16:creationId xmlns:a16="http://schemas.microsoft.com/office/drawing/2014/main" id="{FC5EC45F-AE19-1346-B20F-74843DE5A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825" y="2378075"/>
            <a:ext cx="607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ttangolo 7">
            <a:extLst>
              <a:ext uri="{FF2B5EF4-FFF2-40B4-BE49-F238E27FC236}">
                <a16:creationId xmlns:a16="http://schemas.microsoft.com/office/drawing/2014/main" id="{61DE250F-62FA-0F4E-9CB1-4C3A9958A5F7}"/>
              </a:ext>
            </a:extLst>
          </p:cNvPr>
          <p:cNvSpPr>
            <a:spLocks noChangeArrowheads="1"/>
          </p:cNvSpPr>
          <p:nvPr/>
        </p:nvSpPr>
        <p:spPr bwMode="auto">
          <a:xfrm>
            <a:off x="536575" y="2655888"/>
            <a:ext cx="42910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3200" b="1"/>
              <a:t>Una diceria che inizia in un nodo a caso della rete twitter è in grado di raggiungere 45,6 milioni di nodi, sui 51,2 presenti, in soli 8 rounds</a:t>
            </a:r>
            <a:r>
              <a:rPr lang="it-IT" altLang="it-IT" sz="320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descr="&quot;&quot;">
            <a:extLst>
              <a:ext uri="{FF2B5EF4-FFF2-40B4-BE49-F238E27FC236}">
                <a16:creationId xmlns:a16="http://schemas.microsoft.com/office/drawing/2014/main" id="{0F48636D-4080-6241-BF01-ACD327DA0EAA}"/>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ttangolo 5">
            <a:extLst>
              <a:ext uri="{FF2B5EF4-FFF2-40B4-BE49-F238E27FC236}">
                <a16:creationId xmlns:a16="http://schemas.microsoft.com/office/drawing/2014/main" id="{B63F3624-4BB1-1D46-9CAF-0955F9D06A9C}"/>
              </a:ext>
            </a:extLst>
          </p:cNvPr>
          <p:cNvSpPr/>
          <p:nvPr/>
        </p:nvSpPr>
        <p:spPr>
          <a:xfrm>
            <a:off x="642938" y="1782763"/>
            <a:ext cx="4008437" cy="4394200"/>
          </a:xfrm>
          <a:prstGeom prst="rect">
            <a:avLst/>
          </a:prstGeom>
        </p:spPr>
        <p:txBody>
          <a:bodyPr>
            <a:normAutofit lnSpcReduction="10000"/>
          </a:bodyPr>
          <a:lstStyle/>
          <a:p>
            <a:pPr indent="-228600" eaLnBrk="1" fontAlgn="auto" hangingPunct="1">
              <a:lnSpc>
                <a:spcPct val="90000"/>
              </a:lnSpc>
              <a:spcBef>
                <a:spcPts val="0"/>
              </a:spcBef>
              <a:spcAft>
                <a:spcPts val="600"/>
              </a:spcAft>
              <a:buFont typeface="Arial" panose="020B0604020202020204" pitchFamily="34" charset="0"/>
              <a:buChar char="•"/>
              <a:defRPr/>
            </a:pPr>
            <a:r>
              <a:rPr lang="en-US" sz="2800" dirty="0">
                <a:latin typeface="+mn-lt"/>
              </a:rPr>
              <a:t>la falsa </a:t>
            </a:r>
            <a:r>
              <a:rPr lang="en-US" sz="2800" dirty="0" err="1">
                <a:latin typeface="+mn-lt"/>
              </a:rPr>
              <a:t>notizia</a:t>
            </a:r>
            <a:r>
              <a:rPr lang="en-US" sz="2800" dirty="0">
                <a:latin typeface="+mn-lt"/>
              </a:rPr>
              <a:t> </a:t>
            </a:r>
            <a:r>
              <a:rPr lang="en-US" sz="2800" dirty="0" err="1">
                <a:latin typeface="+mn-lt"/>
              </a:rPr>
              <a:t>si</a:t>
            </a:r>
            <a:r>
              <a:rPr lang="en-US" sz="2800" dirty="0">
                <a:latin typeface="+mn-lt"/>
              </a:rPr>
              <a:t> </a:t>
            </a:r>
            <a:r>
              <a:rPr lang="en-US" sz="2800" dirty="0" err="1">
                <a:latin typeface="+mn-lt"/>
              </a:rPr>
              <a:t>diffonde</a:t>
            </a:r>
            <a:r>
              <a:rPr lang="en-US" sz="2800" dirty="0">
                <a:latin typeface="+mn-lt"/>
              </a:rPr>
              <a:t> di </a:t>
            </a:r>
            <a:r>
              <a:rPr lang="en-US" sz="2800" dirty="0" err="1">
                <a:latin typeface="+mn-lt"/>
              </a:rPr>
              <a:t>più</a:t>
            </a:r>
            <a:r>
              <a:rPr lang="en-US" sz="2800" dirty="0">
                <a:latin typeface="+mn-lt"/>
              </a:rPr>
              <a:t>, </a:t>
            </a:r>
            <a:r>
              <a:rPr lang="en-US" sz="2800" dirty="0" err="1">
                <a:latin typeface="+mn-lt"/>
              </a:rPr>
              <a:t>raggiungendo</a:t>
            </a:r>
            <a:r>
              <a:rPr lang="en-US" sz="2800" dirty="0">
                <a:latin typeface="+mn-lt"/>
              </a:rPr>
              <a:t> </a:t>
            </a:r>
            <a:r>
              <a:rPr lang="en-US" sz="2800" dirty="0" err="1">
                <a:latin typeface="+mn-lt"/>
              </a:rPr>
              <a:t>utenti</a:t>
            </a:r>
            <a:r>
              <a:rPr lang="en-US" sz="2800" dirty="0">
                <a:latin typeface="+mn-lt"/>
              </a:rPr>
              <a:t> </a:t>
            </a:r>
            <a:r>
              <a:rPr lang="en-US" sz="2800" dirty="0" err="1">
                <a:latin typeface="+mn-lt"/>
              </a:rPr>
              <a:t>anche</a:t>
            </a:r>
            <a:r>
              <a:rPr lang="en-US" sz="2800" dirty="0">
                <a:latin typeface="+mn-lt"/>
              </a:rPr>
              <a:t> </a:t>
            </a:r>
            <a:r>
              <a:rPr lang="en-US" sz="2800" dirty="0" err="1">
                <a:latin typeface="+mn-lt"/>
              </a:rPr>
              <a:t>meno</a:t>
            </a:r>
            <a:r>
              <a:rPr lang="en-US" sz="2800" dirty="0">
                <a:latin typeface="+mn-lt"/>
              </a:rPr>
              <a:t> </a:t>
            </a:r>
            <a:r>
              <a:rPr lang="en-US" sz="2800" dirty="0" err="1">
                <a:latin typeface="+mn-lt"/>
              </a:rPr>
              <a:t>omogenei</a:t>
            </a:r>
            <a:r>
              <a:rPr lang="en-US" sz="2800" dirty="0">
                <a:latin typeface="+mn-lt"/>
              </a:rPr>
              <a:t>. </a:t>
            </a:r>
          </a:p>
          <a:p>
            <a:pPr indent="-228600" eaLnBrk="1" fontAlgn="auto" hangingPunct="1">
              <a:lnSpc>
                <a:spcPct val="90000"/>
              </a:lnSpc>
              <a:spcBef>
                <a:spcPts val="0"/>
              </a:spcBef>
              <a:spcAft>
                <a:spcPts val="600"/>
              </a:spcAft>
              <a:buFont typeface="Arial" panose="020B0604020202020204" pitchFamily="34" charset="0"/>
              <a:buChar char="•"/>
              <a:defRPr/>
            </a:pPr>
            <a:endParaRPr lang="en-US" sz="2800" dirty="0">
              <a:latin typeface="+mn-lt"/>
            </a:endParaRPr>
          </a:p>
          <a:p>
            <a:pPr indent="-228600" eaLnBrk="1" fontAlgn="auto" hangingPunct="1">
              <a:lnSpc>
                <a:spcPct val="90000"/>
              </a:lnSpc>
              <a:spcBef>
                <a:spcPts val="0"/>
              </a:spcBef>
              <a:spcAft>
                <a:spcPts val="600"/>
              </a:spcAft>
              <a:buFont typeface="Arial" panose="020B0604020202020204" pitchFamily="34" charset="0"/>
              <a:buChar char="•"/>
              <a:defRPr/>
            </a:pPr>
            <a:r>
              <a:rPr lang="en-US" sz="2800" dirty="0">
                <a:latin typeface="+mn-lt"/>
              </a:rPr>
              <a:t>La </a:t>
            </a:r>
            <a:r>
              <a:rPr lang="en-US" sz="2800" dirty="0" err="1">
                <a:latin typeface="+mn-lt"/>
              </a:rPr>
              <a:t>notizia</a:t>
            </a:r>
            <a:r>
              <a:rPr lang="en-US" sz="2800" dirty="0">
                <a:latin typeface="+mn-lt"/>
              </a:rPr>
              <a:t> </a:t>
            </a:r>
            <a:r>
              <a:rPr lang="en-US" sz="2800" dirty="0" err="1">
                <a:latin typeface="+mn-lt"/>
              </a:rPr>
              <a:t>scientifica</a:t>
            </a:r>
            <a:r>
              <a:rPr lang="en-US" sz="2800" dirty="0">
                <a:latin typeface="+mn-lt"/>
              </a:rPr>
              <a:t> </a:t>
            </a:r>
            <a:r>
              <a:rPr lang="en-US" sz="2800" dirty="0" err="1">
                <a:latin typeface="+mn-lt"/>
              </a:rPr>
              <a:t>si</a:t>
            </a:r>
            <a:r>
              <a:rPr lang="en-US" sz="2800" dirty="0">
                <a:latin typeface="+mn-lt"/>
              </a:rPr>
              <a:t> </a:t>
            </a:r>
            <a:r>
              <a:rPr lang="en-US" sz="2800" dirty="0" err="1">
                <a:latin typeface="+mn-lt"/>
              </a:rPr>
              <a:t>diffonde</a:t>
            </a:r>
            <a:r>
              <a:rPr lang="en-US" sz="2800" dirty="0">
                <a:latin typeface="+mn-lt"/>
              </a:rPr>
              <a:t> di </a:t>
            </a:r>
            <a:r>
              <a:rPr lang="en-US" sz="2800" dirty="0" err="1">
                <a:latin typeface="+mn-lt"/>
              </a:rPr>
              <a:t>meno</a:t>
            </a:r>
            <a:r>
              <a:rPr lang="en-US" sz="2800" dirty="0">
                <a:latin typeface="+mn-lt"/>
              </a:rPr>
              <a:t>, e </a:t>
            </a:r>
            <a:r>
              <a:rPr lang="en-US" sz="2800" dirty="0" err="1">
                <a:latin typeface="+mn-lt"/>
              </a:rPr>
              <a:t>soprattutto</a:t>
            </a:r>
            <a:r>
              <a:rPr lang="en-US" sz="2800" dirty="0">
                <a:latin typeface="+mn-lt"/>
              </a:rPr>
              <a:t> verso </a:t>
            </a:r>
            <a:r>
              <a:rPr lang="en-US" sz="2800" dirty="0" err="1">
                <a:latin typeface="+mn-lt"/>
              </a:rPr>
              <a:t>utenti</a:t>
            </a:r>
            <a:r>
              <a:rPr lang="en-US" sz="2800" dirty="0">
                <a:latin typeface="+mn-lt"/>
              </a:rPr>
              <a:t> </a:t>
            </a:r>
            <a:r>
              <a:rPr lang="en-US" sz="2800" dirty="0" err="1">
                <a:latin typeface="+mn-lt"/>
              </a:rPr>
              <a:t>interessati</a:t>
            </a:r>
            <a:r>
              <a:rPr lang="en-US" sz="2800" dirty="0">
                <a:latin typeface="+mn-lt"/>
              </a:rPr>
              <a:t> a </a:t>
            </a:r>
            <a:r>
              <a:rPr lang="en-US" sz="2800" i="1" dirty="0" err="1">
                <a:latin typeface="+mn-lt"/>
              </a:rPr>
              <a:t>quella</a:t>
            </a:r>
            <a:r>
              <a:rPr lang="en-US" sz="2800" i="1" dirty="0">
                <a:latin typeface="+mn-lt"/>
              </a:rPr>
              <a:t> </a:t>
            </a:r>
            <a:r>
              <a:rPr lang="en-US" sz="2800" i="1" dirty="0" err="1">
                <a:latin typeface="+mn-lt"/>
              </a:rPr>
              <a:t>specifica</a:t>
            </a:r>
            <a:r>
              <a:rPr lang="en-US" sz="2800" i="1" dirty="0">
                <a:latin typeface="+mn-lt"/>
              </a:rPr>
              <a:t> </a:t>
            </a:r>
            <a:r>
              <a:rPr lang="en-US" sz="2800" i="1" dirty="0" err="1">
                <a:latin typeface="+mn-lt"/>
              </a:rPr>
              <a:t>scienza</a:t>
            </a:r>
            <a:r>
              <a:rPr lang="en-US" sz="2800" dirty="0">
                <a:latin typeface="+mn-lt"/>
              </a:rPr>
              <a:t>, </a:t>
            </a:r>
            <a:r>
              <a:rPr lang="en-US" sz="2800" dirty="0" err="1">
                <a:latin typeface="+mn-lt"/>
              </a:rPr>
              <a:t>quindi</a:t>
            </a:r>
            <a:r>
              <a:rPr lang="en-US" sz="2800" dirty="0">
                <a:latin typeface="+mn-lt"/>
              </a:rPr>
              <a:t> molto </a:t>
            </a:r>
            <a:r>
              <a:rPr lang="en-US" sz="2800" dirty="0" err="1">
                <a:latin typeface="+mn-lt"/>
              </a:rPr>
              <a:t>omogenei</a:t>
            </a:r>
            <a:r>
              <a:rPr lang="en-US" sz="2800" dirty="0">
                <a:latin typeface="+mn-lt"/>
              </a:rPr>
              <a:t> </a:t>
            </a:r>
            <a:r>
              <a:rPr lang="en-US" sz="2800" dirty="0" err="1">
                <a:latin typeface="+mn-lt"/>
              </a:rPr>
              <a:t>tra</a:t>
            </a:r>
            <a:r>
              <a:rPr lang="en-US" sz="2800" dirty="0">
                <a:latin typeface="+mn-lt"/>
              </a:rPr>
              <a:t> </a:t>
            </a:r>
            <a:r>
              <a:rPr lang="en-US" sz="2800" dirty="0" err="1">
                <a:latin typeface="+mn-lt"/>
              </a:rPr>
              <a:t>loro</a:t>
            </a:r>
            <a:r>
              <a:rPr lang="en-US" sz="2800" dirty="0">
                <a:latin typeface="+mn-lt"/>
              </a:rPr>
              <a:t>.</a:t>
            </a:r>
          </a:p>
        </p:txBody>
      </p:sp>
      <p:grpSp>
        <p:nvGrpSpPr>
          <p:cNvPr id="32772" name="Group 12">
            <a:extLst>
              <a:ext uri="{FF2B5EF4-FFF2-40B4-BE49-F238E27FC236}">
                <a16:creationId xmlns:a16="http://schemas.microsoft.com/office/drawing/2014/main" id="{0F2DF994-DE1E-DC46-9B21-90D82A5FE2BC}"/>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0" y="4602163"/>
            <a:ext cx="1014413" cy="2016125"/>
            <a:chOff x="0" y="4601497"/>
            <a:chExt cx="1014060" cy="2017580"/>
          </a:xfrm>
        </p:grpSpPr>
        <p:sp>
          <p:nvSpPr>
            <p:cNvPr id="14" name="Isosceles Triangle 13" descr="&quot;&quot;">
              <a:extLst>
                <a:ext uri="{FF2B5EF4-FFF2-40B4-BE49-F238E27FC236}">
                  <a16:creationId xmlns:a16="http://schemas.microsoft.com/office/drawing/2014/main" id="{3BC3C33F-97EC-E143-8FEF-D41B9430529F}"/>
                </a:ext>
              </a:extLst>
            </p:cNvPr>
            <p:cNvSpPr/>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descr="&quot;&quot;">
              <a:extLst>
                <a:ext uri="{FF2B5EF4-FFF2-40B4-BE49-F238E27FC236}">
                  <a16:creationId xmlns:a16="http://schemas.microsoft.com/office/drawing/2014/main" id="{16FF4436-3D6C-824D-94B4-3328F284A424}"/>
                </a:ext>
              </a:extLst>
            </p:cNvPr>
            <p:cNvSpPr/>
            <p:nvPr/>
          </p:nvSpPr>
          <p:spPr>
            <a:xfrm rot="2700000">
              <a:off x="429011" y="5728901"/>
              <a:ext cx="484536" cy="4856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32773" name="Segnaposto contenuto 4">
            <a:extLst>
              <a:ext uri="{FF2B5EF4-FFF2-40B4-BE49-F238E27FC236}">
                <a16:creationId xmlns:a16="http://schemas.microsoft.com/office/drawing/2014/main" id="{5570D9C6-1F70-2E42-B4FF-1CC23475A7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02363" y="1782763"/>
            <a:ext cx="4438650" cy="4362450"/>
          </a:xfrm>
        </p:spPr>
      </p:pic>
      <p:grpSp>
        <p:nvGrpSpPr>
          <p:cNvPr id="32774" name="Group 16">
            <a:extLst>
              <a:ext uri="{FF2B5EF4-FFF2-40B4-BE49-F238E27FC236}">
                <a16:creationId xmlns:a16="http://schemas.microsoft.com/office/drawing/2014/main" id="{EA6BA129-B06C-FA47-9558-F188CDBCFF99}"/>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11218863" y="0"/>
            <a:ext cx="973137" cy="1935163"/>
            <a:chOff x="10918968" y="713127"/>
            <a:chExt cx="1273032" cy="2532832"/>
          </a:xfrm>
        </p:grpSpPr>
        <p:sp>
          <p:nvSpPr>
            <p:cNvPr id="18" name="Rectangle 17" descr="&quot;&quot;">
              <a:extLst>
                <a:ext uri="{FF2B5EF4-FFF2-40B4-BE49-F238E27FC236}">
                  <a16:creationId xmlns:a16="http://schemas.microsoft.com/office/drawing/2014/main" id="{62773626-AA45-6F45-B461-44D8957DC0D9}"/>
                </a:ext>
              </a:extLst>
            </p:cNvPr>
            <p:cNvSpPr/>
            <p:nvPr/>
          </p:nvSpPr>
          <p:spPr>
            <a:xfrm rot="2700000">
              <a:off x="11051712" y="2119961"/>
              <a:ext cx="646193" cy="645861"/>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Isosceles Triangle 18" descr="&quot;&quot;">
              <a:extLst>
                <a:ext uri="{FF2B5EF4-FFF2-40B4-BE49-F238E27FC236}">
                  <a16:creationId xmlns:a16="http://schemas.microsoft.com/office/drawing/2014/main" id="{5E55C4F1-A8AC-BB4B-B5F2-825A5DE97696}"/>
                </a:ext>
              </a:extLst>
            </p:cNvPr>
            <p:cNvSpPr/>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CasellaDiTesto 1">
            <a:extLst>
              <a:ext uri="{FF2B5EF4-FFF2-40B4-BE49-F238E27FC236}">
                <a16:creationId xmlns:a16="http://schemas.microsoft.com/office/drawing/2014/main" id="{EE3823DA-785D-A040-9732-CC849CB1B235}"/>
              </a:ext>
            </a:extLst>
          </p:cNvPr>
          <p:cNvSpPr txBox="1">
            <a:spLocks noChangeArrowheads="1"/>
          </p:cNvSpPr>
          <p:nvPr/>
        </p:nvSpPr>
        <p:spPr bwMode="auto">
          <a:xfrm>
            <a:off x="649288" y="2438400"/>
            <a:ext cx="3505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Aft>
                <a:spcPts val="600"/>
              </a:spcAft>
              <a:buFont typeface="Arial" panose="020B0604020202020204" pitchFamily="34" charset="0"/>
              <a:buChar char="•"/>
            </a:pPr>
            <a:r>
              <a:rPr lang="en-US" altLang="it-IT" sz="2000" b="1"/>
              <a:t>Soprattutto a persone di vedute simili</a:t>
            </a:r>
            <a:r>
              <a:rPr lang="en-US" altLang="it-IT" sz="2000"/>
              <a:t> («echo chambers»)</a:t>
            </a:r>
          </a:p>
        </p:txBody>
      </p:sp>
      <p:sp>
        <p:nvSpPr>
          <p:cNvPr id="15" name="Rectangle 14" descr="&quot;&quot;">
            <a:extLst>
              <a:ext uri="{FF2B5EF4-FFF2-40B4-BE49-F238E27FC236}">
                <a16:creationId xmlns:a16="http://schemas.microsoft.com/office/drawing/2014/main" id="{58615808-7EAA-EA45-85F3-D85E1B0FAC42}"/>
              </a:ext>
            </a:extLst>
          </p:cNvPr>
          <p:cNvSpPr>
            <a:spLocks noGrp="1" noRot="1" noChangeAspect="1" noMove="1" noResize="1" noEditPoints="1" noAdjustHandles="1" noChangeArrowheads="1" noChangeShapeType="1" noTextEdit="1"/>
          </p:cNvSpPr>
          <p:nvPr/>
        </p:nvSpPr>
        <p:spPr>
          <a:xfrm>
            <a:off x="4638675" y="0"/>
            <a:ext cx="7553325"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ounded Rectangle 9" descr="&quot;&quot;">
            <a:extLst>
              <a:ext uri="{FF2B5EF4-FFF2-40B4-BE49-F238E27FC236}">
                <a16:creationId xmlns:a16="http://schemas.microsoft.com/office/drawing/2014/main" id="{1CBFDC5F-FFA3-B14C-B9CD-ECD3CEB1C32F}"/>
              </a:ext>
            </a:extLst>
          </p:cNvPr>
          <p:cNvSpPr>
            <a:spLocks noGrp="1" noRot="1" noChangeAspect="1" noMove="1" noResize="1" noEditPoints="1" noAdjustHandles="1" noChangeArrowheads="1" noChangeShapeType="1" noTextEdit="1"/>
          </p:cNvSpPr>
          <p:nvPr/>
        </p:nvSpPr>
        <p:spPr>
          <a:xfrm>
            <a:off x="5124450" y="557213"/>
            <a:ext cx="6583363" cy="57404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3797" name="Segnaposto contenuto 4">
            <a:extLst>
              <a:ext uri="{FF2B5EF4-FFF2-40B4-BE49-F238E27FC236}">
                <a16:creationId xmlns:a16="http://schemas.microsoft.com/office/drawing/2014/main" id="{351DB724-F0A1-AA4B-9698-8F5C198B83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729" b="8192"/>
          <a:stretch>
            <a:fillRect/>
          </a:stretch>
        </p:blipFill>
        <p:spPr>
          <a:xfrm>
            <a:off x="5405438" y="1735138"/>
            <a:ext cx="6019800" cy="338455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3DE4D1E-E251-1943-A8B3-AA87DFA6B7FE}"/>
              </a:ext>
            </a:extLst>
          </p:cNvPr>
          <p:cNvSpPr>
            <a:spLocks noGrp="1"/>
          </p:cNvSpPr>
          <p:nvPr>
            <p:ph type="title"/>
          </p:nvPr>
        </p:nvSpPr>
        <p:spPr>
          <a:xfrm>
            <a:off x="524741" y="620392"/>
            <a:ext cx="3808268" cy="5504688"/>
          </a:xfrm>
        </p:spPr>
        <p:txBody>
          <a:bodyPr>
            <a:normAutofit/>
          </a:bodyPr>
          <a:lstStyle/>
          <a:p>
            <a:r>
              <a:rPr lang="it-IT" sz="6000">
                <a:solidFill>
                  <a:schemeClr val="bg1"/>
                </a:solidFill>
              </a:rPr>
              <a:t>Vedere mondi diversi</a:t>
            </a:r>
          </a:p>
        </p:txBody>
      </p:sp>
      <p:graphicFrame>
        <p:nvGraphicFramePr>
          <p:cNvPr id="5" name="Segnaposto contenuto 2">
            <a:extLst>
              <a:ext uri="{FF2B5EF4-FFF2-40B4-BE49-F238E27FC236}">
                <a16:creationId xmlns:a16="http://schemas.microsoft.com/office/drawing/2014/main" id="{AAD6A669-0E61-4252-9D9B-4E065C540F65}"/>
              </a:ext>
            </a:extLst>
          </p:cNvPr>
          <p:cNvGraphicFramePr>
            <a:graphicFrameLocks noGrp="1"/>
          </p:cNvGraphicFramePr>
          <p:nvPr>
            <p:ph idx="1"/>
            <p:extLst>
              <p:ext uri="{D42A27DB-BD31-4B8C-83A1-F6EECF244321}">
                <p14:modId xmlns:p14="http://schemas.microsoft.com/office/powerpoint/2010/main" val="109859474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00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olo 1">
            <a:extLst>
              <a:ext uri="{FF2B5EF4-FFF2-40B4-BE49-F238E27FC236}">
                <a16:creationId xmlns:a16="http://schemas.microsoft.com/office/drawing/2014/main" id="{B72F499E-5B50-014A-878A-5DB5D697B1D1}"/>
              </a:ext>
            </a:extLst>
          </p:cNvPr>
          <p:cNvSpPr>
            <a:spLocks noGrp="1" noChangeArrowheads="1"/>
          </p:cNvSpPr>
          <p:nvPr>
            <p:ph type="title"/>
          </p:nvPr>
        </p:nvSpPr>
        <p:spPr/>
        <p:txBody>
          <a:bodyPr/>
          <a:lstStyle/>
          <a:p>
            <a:endParaRPr lang="it-IT" altLang="it-IT"/>
          </a:p>
        </p:txBody>
      </p:sp>
      <p:pic>
        <p:nvPicPr>
          <p:cNvPr id="10242" name="Segnaposto contenuto 5" descr="Immagine che contiene interni, persona, contatore, preparato&#10;&#10;Descrizione generata automaticamente">
            <a:extLst>
              <a:ext uri="{FF2B5EF4-FFF2-40B4-BE49-F238E27FC236}">
                <a16:creationId xmlns:a16="http://schemas.microsoft.com/office/drawing/2014/main" id="{396D4357-0233-104F-97E6-9BF01D134A5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1005318">
            <a:off x="3460750" y="2300288"/>
            <a:ext cx="5270500" cy="3403600"/>
          </a:xfrm>
        </p:spPr>
      </p:pic>
      <p:pic>
        <p:nvPicPr>
          <p:cNvPr id="10243" name="Picture 2">
            <a:extLst>
              <a:ext uri="{FF2B5EF4-FFF2-40B4-BE49-F238E27FC236}">
                <a16:creationId xmlns:a16="http://schemas.microsoft.com/office/drawing/2014/main" id="{BFE62568-E392-D04B-BAB2-8098DD25D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13459">
            <a:off x="1579563" y="1858963"/>
            <a:ext cx="60960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quot;">
            <a:extLst>
              <a:ext uri="{FF2B5EF4-FFF2-40B4-BE49-F238E27FC236}">
                <a16:creationId xmlns:a16="http://schemas.microsoft.com/office/drawing/2014/main" id="{FC428596-2D5B-D546-8378-62B3396412F7}"/>
              </a:ext>
            </a:extLst>
          </p:cNvPr>
          <p:cNvSpPr>
            <a:spLocks noGrp="1" noRot="1" noChangeAspect="1" noMove="1" noResize="1" noEditPoints="1" noAdjustHandles="1" noChangeArrowheads="1" noChangeShapeType="1" noTextEdit="1"/>
          </p:cNvSpPr>
          <p:nvPr/>
        </p:nvSpPr>
        <p:spPr>
          <a:xfrm>
            <a:off x="0" y="0"/>
            <a:ext cx="5092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819" name="Titolo 1">
            <a:extLst>
              <a:ext uri="{FF2B5EF4-FFF2-40B4-BE49-F238E27FC236}">
                <a16:creationId xmlns:a16="http://schemas.microsoft.com/office/drawing/2014/main" id="{101766E0-68C3-314C-AFEB-798AD6FE5B8A}"/>
              </a:ext>
            </a:extLst>
          </p:cNvPr>
          <p:cNvSpPr>
            <a:spLocks noGrp="1" noChangeArrowheads="1"/>
          </p:cNvSpPr>
          <p:nvPr>
            <p:ph type="title"/>
          </p:nvPr>
        </p:nvSpPr>
        <p:spPr>
          <a:xfrm>
            <a:off x="525463" y="620713"/>
            <a:ext cx="3806825" cy="5503862"/>
          </a:xfrm>
        </p:spPr>
        <p:txBody>
          <a:bodyPr/>
          <a:lstStyle/>
          <a:p>
            <a:r>
              <a:rPr lang="it-IT" altLang="it-IT" sz="6000">
                <a:solidFill>
                  <a:schemeClr val="bg1"/>
                </a:solidFill>
              </a:rPr>
              <a:t>Continued Influence Effect (CIE)</a:t>
            </a:r>
          </a:p>
        </p:txBody>
      </p:sp>
      <p:graphicFrame>
        <p:nvGraphicFramePr>
          <p:cNvPr id="5" name="Segnaposto contenuto 2">
            <a:extLst>
              <a:ext uri="{FF2B5EF4-FFF2-40B4-BE49-F238E27FC236}">
                <a16:creationId xmlns:a16="http://schemas.microsoft.com/office/drawing/2014/main" id="{9B4B7DCD-352B-3746-8EE3-950FF606DE7F}"/>
              </a:ext>
            </a:extLst>
          </p:cNvPr>
          <p:cNvGraphicFramePr>
            <a:graphicFrameLocks noGrp="1"/>
          </p:cNvGraphicFramePr>
          <p:nvPr>
            <p:ph idx="1"/>
            <p:extLst>
              <p:ext uri="{D42A27DB-BD31-4B8C-83A1-F6EECF244321}">
                <p14:modId xmlns:p14="http://schemas.microsoft.com/office/powerpoint/2010/main" val="58825374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descr="&quot;&quot;">
            <a:extLst>
              <a:ext uri="{FF2B5EF4-FFF2-40B4-BE49-F238E27FC236}">
                <a16:creationId xmlns:a16="http://schemas.microsoft.com/office/drawing/2014/main" id="{9CDF74C9-A3F8-2C42-BE67-23FA6E3A1022}"/>
              </a:ext>
            </a:extLst>
          </p:cNvPr>
          <p:cNvSpPr>
            <a:spLocks noGrp="1" noRot="1" noChangeAspect="1" noMove="1" noResize="1" noEditPoints="1" noAdjustHandles="1" noChangeArrowheads="1" noChangeShapeType="1" noTextEdit="1"/>
          </p:cNvSpPr>
          <p:nvPr/>
        </p:nvSpPr>
        <p:spPr>
          <a:xfrm>
            <a:off x="466725" y="447675"/>
            <a:ext cx="3414713" cy="380206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35843" name="Titolo 1">
            <a:extLst>
              <a:ext uri="{FF2B5EF4-FFF2-40B4-BE49-F238E27FC236}">
                <a16:creationId xmlns:a16="http://schemas.microsoft.com/office/drawing/2014/main" id="{76FD0EBD-1F0F-2A43-BE10-0A6593F90E60}"/>
              </a:ext>
            </a:extLst>
          </p:cNvPr>
          <p:cNvSpPr>
            <a:spLocks noGrp="1" noChangeArrowheads="1"/>
          </p:cNvSpPr>
          <p:nvPr>
            <p:ph type="title"/>
          </p:nvPr>
        </p:nvSpPr>
        <p:spPr>
          <a:xfrm>
            <a:off x="777875" y="731838"/>
            <a:ext cx="2844800" cy="3236912"/>
          </a:xfrm>
        </p:spPr>
        <p:txBody>
          <a:bodyPr/>
          <a:lstStyle/>
          <a:p>
            <a:r>
              <a:rPr lang="it-IT" altLang="it-IT" sz="3800">
                <a:solidFill>
                  <a:srgbClr val="FFFFFF"/>
                </a:solidFill>
              </a:rPr>
              <a:t>Tentativi di rimedio</a:t>
            </a:r>
          </a:p>
        </p:txBody>
      </p:sp>
      <p:sp>
        <p:nvSpPr>
          <p:cNvPr id="10" name="Rectangle 9" descr="&quot;&quot;">
            <a:extLst>
              <a:ext uri="{FF2B5EF4-FFF2-40B4-BE49-F238E27FC236}">
                <a16:creationId xmlns:a16="http://schemas.microsoft.com/office/drawing/2014/main" id="{ED28D73C-CF45-2544-8A29-28F36701E1D5}"/>
              </a:ext>
            </a:extLst>
          </p:cNvPr>
          <p:cNvSpPr>
            <a:spLocks noGrp="1" noRot="1" noChangeAspect="1" noMove="1" noResize="1" noEditPoints="1" noAdjustHandles="1" noChangeArrowheads="1" noChangeShapeType="1" noTextEdit="1"/>
          </p:cNvSpPr>
          <p:nvPr/>
        </p:nvSpPr>
        <p:spPr>
          <a:xfrm>
            <a:off x="466725" y="4419600"/>
            <a:ext cx="3414713" cy="1979613"/>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2" name="Rectangle 11" descr="&quot;&quot;">
            <a:extLst>
              <a:ext uri="{FF2B5EF4-FFF2-40B4-BE49-F238E27FC236}">
                <a16:creationId xmlns:a16="http://schemas.microsoft.com/office/drawing/2014/main" id="{10238A0B-A973-3C49-A1C6-530B35FE226A}"/>
              </a:ext>
            </a:extLst>
          </p:cNvPr>
          <p:cNvSpPr>
            <a:spLocks noGrp="1" noRot="1" noChangeAspect="1" noMove="1" noResize="1" noEditPoints="1" noAdjustHandles="1" noChangeArrowheads="1" noChangeShapeType="1" noTextEdit="1"/>
          </p:cNvSpPr>
          <p:nvPr/>
        </p:nvSpPr>
        <p:spPr>
          <a:xfrm>
            <a:off x="4044950" y="447675"/>
            <a:ext cx="7688263" cy="59531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846" name="Segnaposto contenuto 2">
            <a:extLst>
              <a:ext uri="{FF2B5EF4-FFF2-40B4-BE49-F238E27FC236}">
                <a16:creationId xmlns:a16="http://schemas.microsoft.com/office/drawing/2014/main" id="{6CC33781-F078-9044-88CF-FC4BC3508799}"/>
              </a:ext>
            </a:extLst>
          </p:cNvPr>
          <p:cNvSpPr>
            <a:spLocks noGrp="1" noChangeArrowheads="1"/>
          </p:cNvSpPr>
          <p:nvPr>
            <p:ph idx="1"/>
          </p:nvPr>
        </p:nvSpPr>
        <p:spPr>
          <a:xfrm>
            <a:off x="4379913" y="687388"/>
            <a:ext cx="7037387" cy="5475287"/>
          </a:xfrm>
        </p:spPr>
        <p:txBody>
          <a:bodyPr anchor="ctr"/>
          <a:lstStyle/>
          <a:p>
            <a:r>
              <a:rPr lang="it-IT" altLang="it-IT" sz="1600"/>
              <a:t>da molti anni esistono agenzie che si occupano  di identificare le false notizie, </a:t>
            </a:r>
            <a:r>
              <a:rPr lang="it-IT" altLang="it-IT" sz="1600" b="1"/>
              <a:t>demistificandole</a:t>
            </a:r>
            <a:r>
              <a:rPr lang="it-IT" altLang="it-IT" sz="1600"/>
              <a:t> (</a:t>
            </a:r>
            <a:r>
              <a:rPr lang="it-IT" altLang="it-IT" sz="1600" i="1"/>
              <a:t>debunking</a:t>
            </a:r>
            <a:r>
              <a:rPr lang="it-IT" altLang="it-IT" sz="1600"/>
              <a:t>) attraverso attività di </a:t>
            </a:r>
            <a:r>
              <a:rPr lang="it-IT" altLang="it-IT" sz="1600" b="1"/>
              <a:t>fact checking</a:t>
            </a:r>
            <a:r>
              <a:rPr lang="it-IT" altLang="it-IT" sz="1600"/>
              <a:t> (controllo dei fatti) e </a:t>
            </a:r>
            <a:r>
              <a:rPr lang="it-IT" altLang="it-IT" sz="1600" b="1"/>
              <a:t>source checking</a:t>
            </a:r>
            <a:r>
              <a:rPr lang="it-IT" altLang="it-IT" sz="1600"/>
              <a:t> (controllo delle fonti).</a:t>
            </a:r>
          </a:p>
          <a:p>
            <a:r>
              <a:rPr lang="it-IT" altLang="it-IT" sz="1600"/>
              <a:t>Anche se la prima scrematura di messaggi potenzialmente inquinati è fatta automaticamente per via algoritmica, questi algoritmi producono </a:t>
            </a:r>
            <a:r>
              <a:rPr lang="it-IT" altLang="it-IT" sz="1600" b="1"/>
              <a:t>molti falsi negativi</a:t>
            </a:r>
            <a:r>
              <a:rPr lang="it-IT" altLang="it-IT" sz="1600"/>
              <a:t>, soprattutto quando la falsa informazione è veicolata da immagini, o da testo stampato in formato immagine (spesso sopra un contenuto grafico, come in molti meme). </a:t>
            </a:r>
          </a:p>
          <a:p>
            <a:r>
              <a:rPr lang="it-IT" altLang="it-IT" sz="1600"/>
              <a:t>Per i soli messaggi intercettati, i controlli successivi alla prima scrematura devono essere </a:t>
            </a:r>
            <a:r>
              <a:rPr lang="it-IT" altLang="it-IT" sz="1600" b="1"/>
              <a:t>fatti da esseri umani</a:t>
            </a:r>
            <a:r>
              <a:rPr lang="it-IT" altLang="it-IT" sz="1600"/>
              <a:t>, che incrociano le informazioni nel classico stile giornalistico. Questi controlli richiedono molto tempo. </a:t>
            </a:r>
          </a:p>
          <a:p>
            <a:r>
              <a:rPr lang="it-IT" altLang="it-IT" sz="1600"/>
              <a:t>Solo una piccola parte di false notizie, rispetto al totale, riesce ad essere effettivamente individuata, classificata, e bollata come "fake" su un qualche sito di debunking. </a:t>
            </a:r>
          </a:p>
          <a:p>
            <a:r>
              <a:rPr lang="it-IT" altLang="it-IT" sz="1600" b="1"/>
              <a:t>effetto boomerang: </a:t>
            </a:r>
            <a:r>
              <a:rPr lang="it-IT" altLang="it-IT" sz="1600"/>
              <a:t>I siti di fact checking stessi, ripubblicando la notizia che etichettano come falsa (con prove), ne aumentano la diffusione in rete e </a:t>
            </a:r>
            <a:r>
              <a:rPr lang="it-IT" altLang="it-IT" sz="1600" b="1"/>
              <a:t>aumentano la probabilità che sia rintracciata dai bot</a:t>
            </a:r>
            <a:r>
              <a:rPr lang="it-IT" altLang="it-IT" sz="1600"/>
              <a:t>, e reindirizzata a nuovi utenti: attraverso il debunking utenti che non erano entrati in contatto con la falsa notizia originale possono riceverla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Titolo 1">
            <a:extLst>
              <a:ext uri="{FF2B5EF4-FFF2-40B4-BE49-F238E27FC236}">
                <a16:creationId xmlns:a16="http://schemas.microsoft.com/office/drawing/2014/main" id="{F611D5C5-C03B-B045-B823-F1259A922AB8}"/>
              </a:ext>
            </a:extLst>
          </p:cNvPr>
          <p:cNvSpPr>
            <a:spLocks noGrp="1" noChangeArrowheads="1"/>
          </p:cNvSpPr>
          <p:nvPr>
            <p:ph type="title"/>
          </p:nvPr>
        </p:nvSpPr>
        <p:spPr>
          <a:xfrm>
            <a:off x="1652588" y="365125"/>
            <a:ext cx="9367837" cy="1189038"/>
          </a:xfrm>
        </p:spPr>
        <p:txBody>
          <a:bodyPr/>
          <a:lstStyle/>
          <a:p>
            <a:r>
              <a:rPr lang="it-IT" altLang="it-IT"/>
              <a:t>Autodifesa</a:t>
            </a:r>
          </a:p>
        </p:txBody>
      </p:sp>
      <p:sp>
        <p:nvSpPr>
          <p:cNvPr id="15" name="Freeform: Shape 7" descr="&quot;&quot;">
            <a:extLst>
              <a:ext uri="{FF2B5EF4-FFF2-40B4-BE49-F238E27FC236}">
                <a16:creationId xmlns:a16="http://schemas.microsoft.com/office/drawing/2014/main" id="{72307C77-6793-6242-8785-1E95F3D90686}"/>
              </a:ext>
            </a:extLst>
          </p:cNvPr>
          <p:cNvSpPr>
            <a:spLocks noGrp="1" noRot="1" noChangeAspect="1" noMove="1" noResize="1" noEditPoints="1" noAdjustHandles="1" noChangeArrowheads="1" noChangeShapeType="1" noTextEdit="1"/>
          </p:cNvSpPr>
          <p:nvPr/>
        </p:nvSpPr>
        <p:spPr>
          <a:xfrm>
            <a:off x="0" y="0"/>
            <a:ext cx="1763713" cy="1558925"/>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Freeform: Shape 9" descr="&quot;&quot;">
            <a:extLst>
              <a:ext uri="{FF2B5EF4-FFF2-40B4-BE49-F238E27FC236}">
                <a16:creationId xmlns:a16="http://schemas.microsoft.com/office/drawing/2014/main" id="{33C1DA13-9EF1-3A48-B691-82E7E0A6EA3B}"/>
              </a:ext>
            </a:extLst>
          </p:cNvPr>
          <p:cNvSpPr>
            <a:spLocks noGrp="1" noRot="1" noChangeAspect="1" noMove="1" noResize="1" noEditPoints="1" noAdjustHandles="1" noChangeArrowheads="1" noChangeShapeType="1" noTextEdit="1"/>
          </p:cNvSpPr>
          <p:nvPr/>
        </p:nvSpPr>
        <p:spPr>
          <a:xfrm>
            <a:off x="0" y="1692275"/>
            <a:ext cx="12192000" cy="5165725"/>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Freeform: Shape 11" descr="&quot;&quot;">
            <a:extLst>
              <a:ext uri="{FF2B5EF4-FFF2-40B4-BE49-F238E27FC236}">
                <a16:creationId xmlns:a16="http://schemas.microsoft.com/office/drawing/2014/main" id="{1D3F63A9-BAC3-1C45-9116-9DFA87BB46C3}"/>
              </a:ext>
            </a:extLst>
          </p:cNvPr>
          <p:cNvSpPr>
            <a:spLocks noGrp="1" noRot="1" noChangeAspect="1" noMove="1" noResize="1" noEditPoints="1" noAdjustHandles="1" noChangeArrowheads="1" noChangeShapeType="1" noTextEdit="1"/>
          </p:cNvSpPr>
          <p:nvPr/>
        </p:nvSpPr>
        <p:spPr>
          <a:xfrm>
            <a:off x="0" y="1692275"/>
            <a:ext cx="971550" cy="2097088"/>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870" name="Segnaposto contenuto 2">
            <a:extLst>
              <a:ext uri="{FF2B5EF4-FFF2-40B4-BE49-F238E27FC236}">
                <a16:creationId xmlns:a16="http://schemas.microsoft.com/office/drawing/2014/main" id="{68839972-CD60-8D4E-AF2C-C8999BFBA954}"/>
              </a:ext>
            </a:extLst>
          </p:cNvPr>
          <p:cNvSpPr>
            <a:spLocks noGrp="1" noChangeArrowheads="1"/>
          </p:cNvSpPr>
          <p:nvPr>
            <p:ph idx="1"/>
          </p:nvPr>
        </p:nvSpPr>
        <p:spPr>
          <a:xfrm>
            <a:off x="1652588" y="1687513"/>
            <a:ext cx="9367837" cy="5170487"/>
          </a:xfrm>
        </p:spPr>
        <p:txBody>
          <a:bodyPr/>
          <a:lstStyle/>
          <a:p>
            <a:r>
              <a:rPr lang="it-IT" altLang="it-IT" sz="1800" b="1" dirty="0"/>
              <a:t>Considera la fonte</a:t>
            </a:r>
            <a:r>
              <a:rPr lang="it-IT" altLang="it-IT" sz="1800" dirty="0"/>
              <a:t>: allontanati dalla storia per esaminare il sito che la ospita, la sua missione, e le informazioni per contattarlo. Può essere utile consultare chi, quando, e dove, ha noleggiato la URL, e la sua reputazione, su uno dei siti che offrono questo servizio; per esempio </a:t>
            </a:r>
            <a:r>
              <a:rPr lang="it-IT" altLang="it-IT" sz="1800" dirty="0">
                <a:hlinkClick r:id="rId3"/>
              </a:rPr>
              <a:t>questo</a:t>
            </a:r>
            <a:r>
              <a:rPr lang="it-IT" altLang="it-IT" sz="1800" dirty="0"/>
              <a:t>. </a:t>
            </a:r>
            <a:endParaRPr lang="it-IT" altLang="it-IT" sz="1800" b="1" dirty="0"/>
          </a:p>
          <a:p>
            <a:r>
              <a:rPr lang="it-IT" altLang="it-IT" sz="1800" b="1" dirty="0"/>
              <a:t>Leggi oltre</a:t>
            </a:r>
            <a:r>
              <a:rPr lang="it-IT" altLang="it-IT" sz="1800" dirty="0"/>
              <a:t>: I titoli possono essere volutamente provocatori, per ottenere click. Vai oltre, leggi l'articolo, e controlla la storia completa. </a:t>
            </a:r>
          </a:p>
          <a:p>
            <a:r>
              <a:rPr lang="it-IT" altLang="it-IT" sz="1800" b="1" dirty="0"/>
              <a:t>Controlla l'autore</a:t>
            </a:r>
            <a:r>
              <a:rPr lang="it-IT" altLang="it-IT" sz="1800" dirty="0"/>
              <a:t>: fai una rapida ricerca sull'autore. E' credibile? E' reale?</a:t>
            </a:r>
            <a:endParaRPr lang="it-IT" altLang="it-IT" sz="1800" b="1" dirty="0"/>
          </a:p>
          <a:p>
            <a:r>
              <a:rPr lang="it-IT" altLang="it-IT" sz="1800" b="1" dirty="0"/>
              <a:t>Fonti a supporto</a:t>
            </a:r>
            <a:r>
              <a:rPr lang="it-IT" altLang="it-IT" sz="1800" dirty="0"/>
              <a:t>: clicca sui link indicati come "prove" o supporti della storia, e stabilisci se le informazioni che forniscono supportano per davvero la storia che stai leggendo, e se sono esse stesse credibili.</a:t>
            </a:r>
          </a:p>
          <a:p>
            <a:r>
              <a:rPr lang="it-IT" altLang="it-IT" sz="1800" b="1" dirty="0"/>
              <a:t>Controlla la data</a:t>
            </a:r>
            <a:r>
              <a:rPr lang="it-IT" altLang="it-IT" sz="1800" dirty="0"/>
              <a:t>: vecchie notizie </a:t>
            </a:r>
            <a:r>
              <a:rPr lang="it-IT" altLang="it-IT" sz="1800" dirty="0" err="1"/>
              <a:t>ri</a:t>
            </a:r>
            <a:r>
              <a:rPr lang="it-IT" altLang="it-IT" sz="1800" dirty="0"/>
              <a:t>-postate spesso non sono rilevanti per valutare eventi attuali. </a:t>
            </a:r>
          </a:p>
          <a:p>
            <a:r>
              <a:rPr lang="it-IT" altLang="it-IT" sz="1800" b="1" dirty="0"/>
              <a:t>E' uno scherzo?</a:t>
            </a:r>
            <a:r>
              <a:rPr lang="it-IT" altLang="it-IT" sz="1800" dirty="0"/>
              <a:t> : se la storia è troppo stravagante, potrebbe trattarsi di satira, o di burla. Ricontrolla il sito e l'autore.</a:t>
            </a:r>
            <a:endParaRPr lang="it-IT" altLang="it-IT" sz="1800" b="1" dirty="0"/>
          </a:p>
          <a:p>
            <a:r>
              <a:rPr lang="it-IT" altLang="it-IT" sz="1800" b="1" dirty="0"/>
              <a:t>Controlla le tue tendenze cognitive e motivazionali</a:t>
            </a:r>
            <a:r>
              <a:rPr lang="it-IT" altLang="it-IT" sz="1800" dirty="0"/>
              <a:t>: controlla se le tue credenze, le tue opinioni, e i tuoi desideri; potrebbero influenzare la tua propensione a credere in quella storia. </a:t>
            </a:r>
          </a:p>
          <a:p>
            <a:r>
              <a:rPr lang="it-IT" altLang="it-IT" sz="1800" b="1" dirty="0"/>
              <a:t>Domanda agli esperti</a:t>
            </a:r>
            <a:r>
              <a:rPr lang="it-IT" altLang="it-IT" sz="1800" dirty="0"/>
              <a:t>: scrivi a un  esperto di quell'argomento (se ne trovano tanti nelle rubriche dei siti universitari), o consulta siti di </a:t>
            </a:r>
            <a:r>
              <a:rPr lang="it-IT" altLang="it-IT" sz="1800" dirty="0" err="1"/>
              <a:t>debunking</a:t>
            </a:r>
            <a:r>
              <a:rPr lang="it-IT" altLang="it-IT" sz="1800" dirty="0"/>
              <a:t> e </a:t>
            </a:r>
            <a:r>
              <a:rPr lang="it-IT" altLang="it-IT" sz="1800" dirty="0" err="1"/>
              <a:t>fact</a:t>
            </a:r>
            <a:r>
              <a:rPr lang="it-IT" altLang="it-IT" sz="1800" dirty="0"/>
              <a:t> </a:t>
            </a:r>
            <a:r>
              <a:rPr lang="it-IT" altLang="it-IT" sz="1800" dirty="0" err="1"/>
              <a:t>checking</a:t>
            </a:r>
            <a:r>
              <a:rPr lang="it-IT" altLang="it-IT" sz="1800" dirty="0"/>
              <a:t>. </a:t>
            </a:r>
            <a:br>
              <a:rPr lang="it-IT" altLang="it-IT" sz="1300" i="1" dirty="0"/>
            </a:br>
            <a:endParaRPr lang="it-IT" altLang="it-IT" sz="1300" dirty="0"/>
          </a:p>
          <a:p>
            <a:endParaRPr lang="it-IT" altLang="it-IT"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2DB8A3A-8BF1-CA48-8B38-6B26733F15BE}"/>
              </a:ext>
            </a:extLst>
          </p:cNvPr>
          <p:cNvSpPr>
            <a:spLocks noGrp="1"/>
          </p:cNvSpPr>
          <p:nvPr>
            <p:ph type="title"/>
          </p:nvPr>
        </p:nvSpPr>
        <p:spPr>
          <a:xfrm>
            <a:off x="635000" y="640823"/>
            <a:ext cx="3418659" cy="5583148"/>
          </a:xfrm>
        </p:spPr>
        <p:txBody>
          <a:bodyPr anchor="ctr">
            <a:normAutofit/>
          </a:bodyPr>
          <a:lstStyle/>
          <a:p>
            <a:r>
              <a:rPr lang="it-IT" sz="3400"/>
              <a:t>Per approfondimenti</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egnaposto contenuto 2">
            <a:extLst>
              <a:ext uri="{FF2B5EF4-FFF2-40B4-BE49-F238E27FC236}">
                <a16:creationId xmlns:a16="http://schemas.microsoft.com/office/drawing/2014/main" id="{FB4694CB-14BE-476D-BFBE-CA6960408F4B}"/>
              </a:ext>
            </a:extLst>
          </p:cNvPr>
          <p:cNvGraphicFramePr>
            <a:graphicFrameLocks noGrp="1"/>
          </p:cNvGraphicFramePr>
          <p:nvPr>
            <p:ph idx="1"/>
            <p:extLst>
              <p:ext uri="{D42A27DB-BD31-4B8C-83A1-F6EECF244321}">
                <p14:modId xmlns:p14="http://schemas.microsoft.com/office/powerpoint/2010/main" val="177089596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2767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descr="&quot;&quot;">
            <a:extLst>
              <a:ext uri="{FF2B5EF4-FFF2-40B4-BE49-F238E27FC236}">
                <a16:creationId xmlns:a16="http://schemas.microsoft.com/office/drawing/2014/main" id="{44D5D3B2-0A05-7B40-8971-3DAEB2EB70B4}"/>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291" name="Segnaposto contenuto 4">
            <a:extLst>
              <a:ext uri="{FF2B5EF4-FFF2-40B4-BE49-F238E27FC236}">
                <a16:creationId xmlns:a16="http://schemas.microsoft.com/office/drawing/2014/main" id="{F25AE818-02FA-4A42-8AEE-69B49AE5F5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9" t="6593" r="21217" b="2"/>
          <a:stretch>
            <a:fillRect/>
          </a:stretch>
        </p:blipFill>
        <p:spPr>
          <a:xfrm>
            <a:off x="3522663" y="0"/>
            <a:ext cx="8669337" cy="6858000"/>
          </a:xfrm>
        </p:spPr>
      </p:pic>
      <p:sp>
        <p:nvSpPr>
          <p:cNvPr id="17" name="Rectangle 16">
            <a:extLst>
              <a:ext uri="{FF2B5EF4-FFF2-40B4-BE49-F238E27FC236}">
                <a16:creationId xmlns:a16="http://schemas.microsoft.com/office/drawing/2014/main" id="{AB2131E1-93C1-9E4E-9DFC-D86488634704}"/>
              </a:ext>
            </a:extLst>
          </p:cNvPr>
          <p:cNvSpPr>
            <a:spLocks noGrp="1" noRot="1" noChangeAspect="1" noMove="1" noResize="1" noEditPoints="1" noAdjustHandles="1" noChangeArrowheads="1" noChangeShapeType="1" noTextEdit="1"/>
          </p:cNvSpPr>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descr="&quot;&quot;">
            <a:extLst>
              <a:ext uri="{FF2B5EF4-FFF2-40B4-BE49-F238E27FC236}">
                <a16:creationId xmlns:a16="http://schemas.microsoft.com/office/drawing/2014/main" id="{12FAF729-38BC-114B-AF9A-1227CFB04277}"/>
              </a:ext>
            </a:extLst>
          </p:cNvPr>
          <p:cNvSpPr>
            <a:spLocks noGrp="1" noRot="1" noChangeAspect="1" noMove="1" noResize="1" noEditPoints="1" noAdjustHandles="1" noChangeArrowheads="1" noChangeShapeType="1" noTextEdit="1"/>
          </p:cNvSpPr>
          <p:nvPr/>
        </p:nvSpPr>
        <p:spPr>
          <a:xfrm rot="5400000">
            <a:off x="662781" y="605632"/>
            <a:ext cx="73025" cy="547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1" name="Rectangle 20" descr="&quot;&quot;">
            <a:extLst>
              <a:ext uri="{FF2B5EF4-FFF2-40B4-BE49-F238E27FC236}">
                <a16:creationId xmlns:a16="http://schemas.microsoft.com/office/drawing/2014/main" id="{29557C90-5FE2-5544-B010-7C4B51F74C46}"/>
              </a:ext>
            </a:extLst>
          </p:cNvPr>
          <p:cNvSpPr>
            <a:spLocks noGrp="1" noRot="1" noChangeAspect="1" noMove="1" noResize="1" noEditPoints="1" noAdjustHandles="1" noChangeArrowheads="1" noChangeShapeType="1" noTextEdit="1"/>
          </p:cNvSpPr>
          <p:nvPr/>
        </p:nvSpPr>
        <p:spPr>
          <a:xfrm>
            <a:off x="428625" y="2443163"/>
            <a:ext cx="3300413" cy="19050"/>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2297" name="CasellaDiTesto 1">
            <a:extLst>
              <a:ext uri="{FF2B5EF4-FFF2-40B4-BE49-F238E27FC236}">
                <a16:creationId xmlns:a16="http://schemas.microsoft.com/office/drawing/2014/main" id="{188C673C-98CC-E443-B6DE-154A0C5CB956}"/>
              </a:ext>
            </a:extLst>
          </p:cNvPr>
          <p:cNvSpPr txBox="1">
            <a:spLocks noChangeArrowheads="1"/>
          </p:cNvSpPr>
          <p:nvPr/>
        </p:nvSpPr>
        <p:spPr bwMode="auto">
          <a:xfrm>
            <a:off x="371475" y="2717800"/>
            <a:ext cx="343852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2286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Aft>
                <a:spcPts val="600"/>
              </a:spcAft>
              <a:buFont typeface="Arial" panose="020B0604020202020204" pitchFamily="34" charset="0"/>
              <a:buChar char="•"/>
            </a:pPr>
            <a:r>
              <a:rPr lang="en-US" altLang="it-IT" sz="3600" b="1"/>
              <a:t>Cognitive overload</a:t>
            </a:r>
          </a:p>
        </p:txBody>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quot;">
            <a:extLst>
              <a:ext uri="{FF2B5EF4-FFF2-40B4-BE49-F238E27FC236}">
                <a16:creationId xmlns:a16="http://schemas.microsoft.com/office/drawing/2014/main" id="{095F2B8B-A123-1E48-9841-9CA3F61A6BEC}"/>
              </a:ext>
            </a:extLst>
          </p:cNvPr>
          <p:cNvSpPr>
            <a:spLocks noGrp="1" noRot="1" noChangeAspect="1" noMove="1" noResize="1" noEditPoints="1" noAdjustHandles="1" noChangeArrowheads="1" noChangeShapeType="1" noTextEdit="1"/>
          </p:cNvSpPr>
          <p:nvPr/>
        </p:nvSpPr>
        <p:spPr>
          <a:xfrm>
            <a:off x="0" y="0"/>
            <a:ext cx="5092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315" name="Titolo 1">
            <a:extLst>
              <a:ext uri="{FF2B5EF4-FFF2-40B4-BE49-F238E27FC236}">
                <a16:creationId xmlns:a16="http://schemas.microsoft.com/office/drawing/2014/main" id="{5775E82F-75F9-0648-A2A1-E5B05D94284B}"/>
              </a:ext>
            </a:extLst>
          </p:cNvPr>
          <p:cNvSpPr>
            <a:spLocks noGrp="1" noChangeArrowheads="1"/>
          </p:cNvSpPr>
          <p:nvPr>
            <p:ph type="title"/>
          </p:nvPr>
        </p:nvSpPr>
        <p:spPr>
          <a:xfrm>
            <a:off x="525463" y="620713"/>
            <a:ext cx="3806825" cy="5503862"/>
          </a:xfrm>
        </p:spPr>
        <p:txBody>
          <a:bodyPr/>
          <a:lstStyle/>
          <a:p>
            <a:r>
              <a:rPr lang="it-IT" altLang="it-IT" sz="5600">
                <a:solidFill>
                  <a:schemeClr val="bg1"/>
                </a:solidFill>
              </a:rPr>
              <a:t>Sei euristiche di «credibilità» sul web (a)</a:t>
            </a:r>
          </a:p>
        </p:txBody>
      </p:sp>
      <p:graphicFrame>
        <p:nvGraphicFramePr>
          <p:cNvPr id="6" name="Segnaposto contenuto 2">
            <a:extLst>
              <a:ext uri="{FF2B5EF4-FFF2-40B4-BE49-F238E27FC236}">
                <a16:creationId xmlns:a16="http://schemas.microsoft.com/office/drawing/2014/main" id="{A0851D69-F6FD-874B-9452-F7BBBBB01661}"/>
              </a:ext>
            </a:extLst>
          </p:cNvPr>
          <p:cNvGraphicFramePr>
            <a:graphicFrameLocks noGrp="1"/>
          </p:cNvGraphicFramePr>
          <p:nvPr>
            <p:ph idx="1"/>
            <p:extLst>
              <p:ext uri="{D42A27DB-BD31-4B8C-83A1-F6EECF244321}">
                <p14:modId xmlns:p14="http://schemas.microsoft.com/office/powerpoint/2010/main" val="301558839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descr="&quot;&quot;">
            <a:extLst>
              <a:ext uri="{FF2B5EF4-FFF2-40B4-BE49-F238E27FC236}">
                <a16:creationId xmlns:a16="http://schemas.microsoft.com/office/drawing/2014/main" id="{390471C1-DD3A-4B41-B06D-39AD70A72515}"/>
              </a:ext>
            </a:extLst>
          </p:cNvPr>
          <p:cNvSpPr>
            <a:spLocks noGrp="1" noRot="1" noChangeAspect="1" noMove="1" noResize="1" noEditPoints="1" noAdjustHandles="1" noChangeArrowheads="1" noChangeShapeType="1" noTextEdit="1"/>
          </p:cNvSpPr>
          <p:nvPr/>
        </p:nvSpPr>
        <p:spPr>
          <a:xfrm>
            <a:off x="0" y="0"/>
            <a:ext cx="5092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339" name="Titolo 1">
            <a:extLst>
              <a:ext uri="{FF2B5EF4-FFF2-40B4-BE49-F238E27FC236}">
                <a16:creationId xmlns:a16="http://schemas.microsoft.com/office/drawing/2014/main" id="{8FA7A363-95A8-C34C-BB7B-2E28A37CFC04}"/>
              </a:ext>
            </a:extLst>
          </p:cNvPr>
          <p:cNvSpPr>
            <a:spLocks noGrp="1" noChangeArrowheads="1"/>
          </p:cNvSpPr>
          <p:nvPr>
            <p:ph type="title"/>
          </p:nvPr>
        </p:nvSpPr>
        <p:spPr>
          <a:xfrm>
            <a:off x="525463" y="620713"/>
            <a:ext cx="3806825" cy="5503862"/>
          </a:xfrm>
        </p:spPr>
        <p:txBody>
          <a:bodyPr/>
          <a:lstStyle/>
          <a:p>
            <a:r>
              <a:rPr lang="it-IT" altLang="it-IT" sz="5600">
                <a:solidFill>
                  <a:schemeClr val="bg1"/>
                </a:solidFill>
              </a:rPr>
              <a:t>Sei euristiche di «credibilità» sul web (b)</a:t>
            </a:r>
          </a:p>
        </p:txBody>
      </p:sp>
      <p:graphicFrame>
        <p:nvGraphicFramePr>
          <p:cNvPr id="8" name="Segnaposto contenuto 2">
            <a:extLst>
              <a:ext uri="{FF2B5EF4-FFF2-40B4-BE49-F238E27FC236}">
                <a16:creationId xmlns:a16="http://schemas.microsoft.com/office/drawing/2014/main" id="{6C5221F9-0078-B84E-9677-422F6D0CAD9F}"/>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olo 1">
            <a:extLst>
              <a:ext uri="{FF2B5EF4-FFF2-40B4-BE49-F238E27FC236}">
                <a16:creationId xmlns:a16="http://schemas.microsoft.com/office/drawing/2014/main" id="{3D48587B-B953-0944-9F57-35FDD50CB837}"/>
              </a:ext>
            </a:extLst>
          </p:cNvPr>
          <p:cNvSpPr>
            <a:spLocks noGrp="1" noChangeArrowheads="1"/>
          </p:cNvSpPr>
          <p:nvPr>
            <p:ph type="title"/>
          </p:nvPr>
        </p:nvSpPr>
        <p:spPr>
          <a:xfrm>
            <a:off x="649288" y="628650"/>
            <a:ext cx="3505200" cy="1622425"/>
          </a:xfrm>
        </p:spPr>
        <p:txBody>
          <a:bodyPr/>
          <a:lstStyle/>
          <a:p>
            <a:r>
              <a:rPr lang="en-US" altLang="it-IT" sz="3700"/>
              <a:t>Esempio di  «truffa fatta male»</a:t>
            </a:r>
          </a:p>
        </p:txBody>
      </p:sp>
      <p:sp>
        <p:nvSpPr>
          <p:cNvPr id="1027" name="Segnaposto contenuto 7">
            <a:extLst>
              <a:ext uri="{FF2B5EF4-FFF2-40B4-BE49-F238E27FC236}">
                <a16:creationId xmlns:a16="http://schemas.microsoft.com/office/drawing/2014/main" id="{9AF99F51-30E2-ED48-AD3F-F73DAD0C2CBD}"/>
              </a:ext>
            </a:extLst>
          </p:cNvPr>
          <p:cNvSpPr>
            <a:spLocks noGrp="1" noChangeArrowheads="1"/>
          </p:cNvSpPr>
          <p:nvPr>
            <p:ph sz="half" idx="2"/>
          </p:nvPr>
        </p:nvSpPr>
        <p:spPr>
          <a:xfrm>
            <a:off x="649288" y="2438400"/>
            <a:ext cx="3505200" cy="3786188"/>
          </a:xfrm>
        </p:spPr>
        <p:txBody>
          <a:bodyPr/>
          <a:lstStyle/>
          <a:p>
            <a:r>
              <a:rPr lang="en-US" altLang="it-IT" sz="2000"/>
              <a:t>La pagina fa leva su aspetti motivazionali, attirando l'attenzione e promettendo ricchi premi; </a:t>
            </a:r>
          </a:p>
          <a:p>
            <a:r>
              <a:rPr lang="en-US" altLang="it-IT" sz="2000"/>
              <a:t>invoca l'euristica della </a:t>
            </a:r>
            <a:r>
              <a:rPr lang="en-US" altLang="it-IT" sz="2000" b="1"/>
              <a:t>reputazione</a:t>
            </a:r>
            <a:r>
              <a:rPr lang="en-US" altLang="it-IT" sz="2000"/>
              <a:t> citando Google </a:t>
            </a:r>
          </a:p>
          <a:p>
            <a:r>
              <a:rPr lang="en-US" altLang="it-IT" sz="2000"/>
              <a:t>Ma attiva anche l'euristica della </a:t>
            </a:r>
            <a:r>
              <a:rPr lang="en-US" altLang="it-IT" sz="2000" b="1"/>
              <a:t>violazione dell'aspettativa</a:t>
            </a:r>
            <a:r>
              <a:rPr lang="en-US" altLang="it-IT" sz="2000"/>
              <a:t>, e della </a:t>
            </a:r>
            <a:r>
              <a:rPr lang="en-US" altLang="it-IT" sz="2000" b="1"/>
              <a:t>persuasione</a:t>
            </a:r>
            <a:r>
              <a:rPr lang="en-US" altLang="it-IT" sz="2000"/>
              <a:t> (chiedendo, se si clicca, un sacco di info personali)</a:t>
            </a:r>
          </a:p>
        </p:txBody>
      </p:sp>
      <p:sp>
        <p:nvSpPr>
          <p:cNvPr id="13" name="Rectangle 12" descr="&quot;&quot;">
            <a:extLst>
              <a:ext uri="{FF2B5EF4-FFF2-40B4-BE49-F238E27FC236}">
                <a16:creationId xmlns:a16="http://schemas.microsoft.com/office/drawing/2014/main" id="{47FBF4E9-2019-7C45-B7B1-4E0C4980993E}"/>
              </a:ext>
            </a:extLst>
          </p:cNvPr>
          <p:cNvSpPr>
            <a:spLocks noGrp="1" noRot="1" noChangeAspect="1" noMove="1" noResize="1" noEditPoints="1" noAdjustHandles="1" noChangeArrowheads="1" noChangeShapeType="1" noTextEdit="1"/>
          </p:cNvSpPr>
          <p:nvPr/>
        </p:nvSpPr>
        <p:spPr>
          <a:xfrm>
            <a:off x="4638675" y="0"/>
            <a:ext cx="7553325"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ounded Rectangle 9" descr="&quot;&quot;">
            <a:extLst>
              <a:ext uri="{FF2B5EF4-FFF2-40B4-BE49-F238E27FC236}">
                <a16:creationId xmlns:a16="http://schemas.microsoft.com/office/drawing/2014/main" id="{F60A6A5F-55A2-2A42-9E47-2ED66BCAE454}"/>
              </a:ext>
            </a:extLst>
          </p:cNvPr>
          <p:cNvSpPr>
            <a:spLocks noGrp="1" noRot="1" noChangeAspect="1" noMove="1" noResize="1" noEditPoints="1" noAdjustHandles="1" noChangeArrowheads="1" noChangeShapeType="1" noTextEdit="1"/>
          </p:cNvSpPr>
          <p:nvPr/>
        </p:nvSpPr>
        <p:spPr>
          <a:xfrm>
            <a:off x="5124450" y="557213"/>
            <a:ext cx="6583363" cy="57404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0" name="Segnaposto contenuto 6" descr="Immagine che contiene testo&#10;&#10;Descrizione generata automaticamente">
            <a:extLst>
              <a:ext uri="{FF2B5EF4-FFF2-40B4-BE49-F238E27FC236}">
                <a16:creationId xmlns:a16="http://schemas.microsoft.com/office/drawing/2014/main" id="{4C4C24E5-CB35-2A43-9CA9-074E38E37BC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446713" y="808038"/>
            <a:ext cx="5937250" cy="5238750"/>
          </a:xfrm>
        </p:spPr>
      </p:pic>
      <p:sp>
        <p:nvSpPr>
          <p:cNvPr id="1031" name="AutoShape 2">
            <a:extLst>
              <a:ext uri="{FF2B5EF4-FFF2-40B4-BE49-F238E27FC236}">
                <a16:creationId xmlns:a16="http://schemas.microsoft.com/office/drawing/2014/main" id="{EB646E9A-C550-F84E-8889-525B340654DD}"/>
              </a:ext>
            </a:extLst>
          </p:cNvPr>
          <p:cNvSpPr>
            <a:spLocks noChangeAspect="1" noChangeArrowheads="1"/>
          </p:cNvSpPr>
          <p:nvPr/>
        </p:nvSpPr>
        <p:spPr bwMode="auto">
          <a:xfrm>
            <a:off x="3048000" y="704850"/>
            <a:ext cx="6096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it-IT" alt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quot;">
            <a:extLst>
              <a:ext uri="{FF2B5EF4-FFF2-40B4-BE49-F238E27FC236}">
                <a16:creationId xmlns:a16="http://schemas.microsoft.com/office/drawing/2014/main" id="{3EF2F31E-1FB3-E342-B0E1-D7C626721F73}"/>
              </a:ext>
            </a:extLst>
          </p:cNvPr>
          <p:cNvSpPr>
            <a:spLocks noGrp="1" noRot="1" noChangeAspect="1" noMove="1" noResize="1" noEditPoints="1" noAdjustHandles="1" noChangeArrowheads="1" noChangeShapeType="1" noTextEdit="1"/>
          </p:cNvSpPr>
          <p:nvPr/>
        </p:nvSpPr>
        <p:spPr>
          <a:xfrm>
            <a:off x="0" y="0"/>
            <a:ext cx="5092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363" name="Titolo 1">
            <a:extLst>
              <a:ext uri="{FF2B5EF4-FFF2-40B4-BE49-F238E27FC236}">
                <a16:creationId xmlns:a16="http://schemas.microsoft.com/office/drawing/2014/main" id="{619BF50E-491B-B243-9AA8-52450E60A8E1}"/>
              </a:ext>
            </a:extLst>
          </p:cNvPr>
          <p:cNvSpPr>
            <a:spLocks noGrp="1" noChangeArrowheads="1"/>
          </p:cNvSpPr>
          <p:nvPr>
            <p:ph type="title"/>
          </p:nvPr>
        </p:nvSpPr>
        <p:spPr>
          <a:xfrm>
            <a:off x="525463" y="620713"/>
            <a:ext cx="3806825" cy="5503862"/>
          </a:xfrm>
        </p:spPr>
        <p:txBody>
          <a:bodyPr/>
          <a:lstStyle/>
          <a:p>
            <a:r>
              <a:rPr lang="it-IT" altLang="it-IT" sz="3800">
                <a:solidFill>
                  <a:schemeClr val="bg1"/>
                </a:solidFill>
              </a:rPr>
              <a:t>Tre tipi di disturbi dell’informazione</a:t>
            </a:r>
          </a:p>
        </p:txBody>
      </p:sp>
      <p:graphicFrame>
        <p:nvGraphicFramePr>
          <p:cNvPr id="5" name="Segnaposto contenuto 2">
            <a:extLst>
              <a:ext uri="{FF2B5EF4-FFF2-40B4-BE49-F238E27FC236}">
                <a16:creationId xmlns:a16="http://schemas.microsoft.com/office/drawing/2014/main" id="{9E90316D-D003-334D-BD85-ACC62DAE2125}"/>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olo 1">
            <a:extLst>
              <a:ext uri="{FF2B5EF4-FFF2-40B4-BE49-F238E27FC236}">
                <a16:creationId xmlns:a16="http://schemas.microsoft.com/office/drawing/2014/main" id="{BD084D5D-EC77-5E46-B328-CF95ABD82E2E}"/>
              </a:ext>
            </a:extLst>
          </p:cNvPr>
          <p:cNvSpPr>
            <a:spLocks noGrp="1" noChangeArrowheads="1"/>
          </p:cNvSpPr>
          <p:nvPr>
            <p:ph type="title"/>
          </p:nvPr>
        </p:nvSpPr>
        <p:spPr/>
        <p:txBody>
          <a:bodyPr/>
          <a:lstStyle/>
          <a:p>
            <a:endParaRPr lang="it-IT" altLang="it-IT"/>
          </a:p>
        </p:txBody>
      </p:sp>
      <p:sp>
        <p:nvSpPr>
          <p:cNvPr id="16386" name="Segnaposto contenuto 2">
            <a:extLst>
              <a:ext uri="{FF2B5EF4-FFF2-40B4-BE49-F238E27FC236}">
                <a16:creationId xmlns:a16="http://schemas.microsoft.com/office/drawing/2014/main" id="{2DCC3A93-3DFF-1941-B4DA-C21101FBF224}"/>
              </a:ext>
            </a:extLst>
          </p:cNvPr>
          <p:cNvSpPr>
            <a:spLocks noGrp="1" noChangeArrowheads="1"/>
          </p:cNvSpPr>
          <p:nvPr>
            <p:ph idx="1"/>
          </p:nvPr>
        </p:nvSpPr>
        <p:spPr/>
        <p:txBody>
          <a:bodyPr/>
          <a:lstStyle/>
          <a:p>
            <a:endParaRPr lang="it-IT" altLang="it-IT"/>
          </a:p>
        </p:txBody>
      </p:sp>
      <p:sp>
        <p:nvSpPr>
          <p:cNvPr id="4" name="Ovale 3">
            <a:extLst>
              <a:ext uri="{FF2B5EF4-FFF2-40B4-BE49-F238E27FC236}">
                <a16:creationId xmlns:a16="http://schemas.microsoft.com/office/drawing/2014/main" id="{2F9D8D64-93C0-2F44-A488-3296A1858A4E}"/>
              </a:ext>
            </a:extLst>
          </p:cNvPr>
          <p:cNvSpPr/>
          <p:nvPr/>
        </p:nvSpPr>
        <p:spPr>
          <a:xfrm>
            <a:off x="727075" y="798513"/>
            <a:ext cx="5586413" cy="5260975"/>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dirty="0">
                <a:solidFill>
                  <a:schemeClr val="tx1"/>
                </a:solidFill>
              </a:rPr>
              <a:t>INFORMAZIONE FALSA</a:t>
            </a: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p:txBody>
      </p:sp>
      <p:sp>
        <p:nvSpPr>
          <p:cNvPr id="5" name="Ovale 4">
            <a:extLst>
              <a:ext uri="{FF2B5EF4-FFF2-40B4-BE49-F238E27FC236}">
                <a16:creationId xmlns:a16="http://schemas.microsoft.com/office/drawing/2014/main" id="{DB930F44-5CD1-5543-8D98-95C908BFF9E9}"/>
              </a:ext>
            </a:extLst>
          </p:cNvPr>
          <p:cNvSpPr/>
          <p:nvPr/>
        </p:nvSpPr>
        <p:spPr>
          <a:xfrm>
            <a:off x="4010025" y="798513"/>
            <a:ext cx="5586413" cy="5260975"/>
          </a:xfrm>
          <a:prstGeom prst="ellipse">
            <a:avLst/>
          </a:prstGeom>
          <a:solidFill>
            <a:schemeClr val="accent2">
              <a:lumMod val="20000"/>
              <a:lumOff val="80000"/>
              <a:alpha val="4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dirty="0">
                <a:solidFill>
                  <a:schemeClr val="tx1"/>
                </a:solidFill>
              </a:rPr>
              <a:t>CON L’INTENTO DI NUOCERE</a:t>
            </a: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a:p>
            <a:pPr algn="ctr" eaLnBrk="1" fontAlgn="auto" hangingPunct="1">
              <a:spcBef>
                <a:spcPts val="0"/>
              </a:spcBef>
              <a:spcAft>
                <a:spcPts val="0"/>
              </a:spcAft>
              <a:defRPr/>
            </a:pPr>
            <a:endParaRPr lang="it-IT" dirty="0">
              <a:solidFill>
                <a:schemeClr val="tx1"/>
              </a:solidFill>
            </a:endParaRPr>
          </a:p>
        </p:txBody>
      </p:sp>
      <p:sp>
        <p:nvSpPr>
          <p:cNvPr id="16389" name="CasellaDiTesto 5">
            <a:extLst>
              <a:ext uri="{FF2B5EF4-FFF2-40B4-BE49-F238E27FC236}">
                <a16:creationId xmlns:a16="http://schemas.microsoft.com/office/drawing/2014/main" id="{70DE04AB-9DCD-BA4C-9F58-6A3C11F0985B}"/>
              </a:ext>
            </a:extLst>
          </p:cNvPr>
          <p:cNvSpPr txBox="1">
            <a:spLocks noChangeArrowheads="1"/>
          </p:cNvSpPr>
          <p:nvPr/>
        </p:nvSpPr>
        <p:spPr bwMode="auto">
          <a:xfrm>
            <a:off x="4129088" y="3059113"/>
            <a:ext cx="204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a:t>DISINFORMAZIONE</a:t>
            </a:r>
          </a:p>
        </p:txBody>
      </p:sp>
      <p:sp>
        <p:nvSpPr>
          <p:cNvPr id="16390" name="CasellaDiTesto 6">
            <a:extLst>
              <a:ext uri="{FF2B5EF4-FFF2-40B4-BE49-F238E27FC236}">
                <a16:creationId xmlns:a16="http://schemas.microsoft.com/office/drawing/2014/main" id="{1F252764-5113-104A-AF7D-970799819E3D}"/>
              </a:ext>
            </a:extLst>
          </p:cNvPr>
          <p:cNvSpPr txBox="1">
            <a:spLocks noChangeArrowheads="1"/>
          </p:cNvSpPr>
          <p:nvPr/>
        </p:nvSpPr>
        <p:spPr bwMode="auto">
          <a:xfrm>
            <a:off x="1309688" y="3059113"/>
            <a:ext cx="2043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a:t>MISINFORMAZIONE</a:t>
            </a:r>
          </a:p>
        </p:txBody>
      </p:sp>
      <p:sp>
        <p:nvSpPr>
          <p:cNvPr id="16391" name="CasellaDiTesto 7">
            <a:extLst>
              <a:ext uri="{FF2B5EF4-FFF2-40B4-BE49-F238E27FC236}">
                <a16:creationId xmlns:a16="http://schemas.microsoft.com/office/drawing/2014/main" id="{EBE79565-54F7-5B40-AF97-03BD8C62244C}"/>
              </a:ext>
            </a:extLst>
          </p:cNvPr>
          <p:cNvSpPr txBox="1">
            <a:spLocks noChangeArrowheads="1"/>
          </p:cNvSpPr>
          <p:nvPr/>
        </p:nvSpPr>
        <p:spPr bwMode="auto">
          <a:xfrm>
            <a:off x="6934200" y="3038475"/>
            <a:ext cx="224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a:t>MALAINFORMAZIONE</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1286</TotalTime>
  <Words>3116</Words>
  <Application>Microsoft Macintosh PowerPoint</Application>
  <PresentationFormat>Widescreen</PresentationFormat>
  <Paragraphs>201</Paragraphs>
  <Slides>33</Slides>
  <Notes>32</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33</vt:i4>
      </vt:variant>
    </vt:vector>
  </HeadingPairs>
  <TitlesOfParts>
    <vt:vector size="37" baseType="lpstr">
      <vt:lpstr>Calibri</vt:lpstr>
      <vt:lpstr>Arial</vt:lpstr>
      <vt:lpstr>Calibri Light</vt:lpstr>
      <vt:lpstr>Tema di Office</vt:lpstr>
      <vt:lpstr>I come e i perché dell’informazione inquinata</vt:lpstr>
      <vt:lpstr>Presentazione standard di PowerPoint</vt:lpstr>
      <vt:lpstr>Presentazione standard di PowerPoint</vt:lpstr>
      <vt:lpstr>Presentazione standard di PowerPoint</vt:lpstr>
      <vt:lpstr>Sei euristiche di «credibilità» sul web (a)</vt:lpstr>
      <vt:lpstr>Sei euristiche di «credibilità» sul web (b)</vt:lpstr>
      <vt:lpstr>Esempio di  «truffa fatta male»</vt:lpstr>
      <vt:lpstr>Tre tipi di disturbi dell’informazione</vt:lpstr>
      <vt:lpstr>Presentazione standard di PowerPoint</vt:lpstr>
      <vt:lpstr>7 tipi di mis- e dis- informazione</vt:lpstr>
      <vt:lpstr>Presentazione standard di PowerPoint</vt:lpstr>
      <vt:lpstr>Esempio: impostura + contenuto fabbricato</vt:lpstr>
      <vt:lpstr>Esempio: contenuto fabbricato + manipolato</vt:lpstr>
      <vt:lpstr>Le euristiche più potenti e più manipolabili: endorsement bandwagon coerenza </vt:lpstr>
      <vt:lpstr>Il gergo del mestiere nel webmarketing</vt:lpstr>
      <vt:lpstr>Coordinate di un disturbo dell'informazione</vt:lpstr>
      <vt:lpstr>Presentazione standard di PowerPoint</vt:lpstr>
      <vt:lpstr>Presentazione standard di PowerPoint</vt:lpstr>
      <vt:lpstr>Presentazione standard di PowerPoint</vt:lpstr>
      <vt:lpstr>Agenti ufficiali</vt:lpstr>
      <vt:lpstr>Motivazioni degli agenti</vt:lpstr>
      <vt:lpstr>Motivazione finanziaria</vt:lpstr>
      <vt:lpstr>Motivazione politica</vt:lpstr>
      <vt:lpstr>Motivazione sociale/psicologica</vt:lpstr>
      <vt:lpstr>Ricette per ottenere molti click</vt:lpstr>
      <vt:lpstr>Quanto in fretta si diffondono?</vt:lpstr>
      <vt:lpstr>Presentazione standard di PowerPoint</vt:lpstr>
      <vt:lpstr>Presentazione standard di PowerPoint</vt:lpstr>
      <vt:lpstr>Vedere mondi diversi</vt:lpstr>
      <vt:lpstr>Continued Influence Effect (CIE)</vt:lpstr>
      <vt:lpstr>Tentativi di rimedio</vt:lpstr>
      <vt:lpstr>Autodifesa</vt:lpstr>
      <vt:lpstr>Per approfondimenti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Unità 3 lezione 1</dc:title>
  <dc:creator>paolo cherubini</dc:creator>
  <cp:lastModifiedBy>paolo cherubini</cp:lastModifiedBy>
  <cp:revision>65</cp:revision>
  <cp:lastPrinted>2021-05-18T13:17:03Z</cp:lastPrinted>
  <dcterms:created xsi:type="dcterms:W3CDTF">2021-01-19T09:12:17Z</dcterms:created>
  <dcterms:modified xsi:type="dcterms:W3CDTF">2021-05-18T14:43:57Z</dcterms:modified>
</cp:coreProperties>
</file>